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8.xml" ContentType="application/vnd.openxmlformats-officedocument.presentationml.tags+xml"/>
  <Override PartName="/ppt/notesSlides/notesSlide25.xml" ContentType="application/vnd.openxmlformats-officedocument.presentationml.notesSlide+xml"/>
  <Override PartName="/ppt/tags/tag9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5" r:id="rId2"/>
    <p:sldId id="458" r:id="rId3"/>
    <p:sldId id="342" r:id="rId4"/>
    <p:sldId id="338" r:id="rId5"/>
    <p:sldId id="264" r:id="rId6"/>
    <p:sldId id="358" r:id="rId7"/>
    <p:sldId id="347" r:id="rId8"/>
    <p:sldId id="425" r:id="rId9"/>
    <p:sldId id="449" r:id="rId10"/>
    <p:sldId id="354" r:id="rId11"/>
    <p:sldId id="365" r:id="rId12"/>
    <p:sldId id="366" r:id="rId13"/>
    <p:sldId id="367" r:id="rId14"/>
    <p:sldId id="372" r:id="rId15"/>
    <p:sldId id="368" r:id="rId16"/>
    <p:sldId id="417" r:id="rId17"/>
    <p:sldId id="414" r:id="rId18"/>
    <p:sldId id="420" r:id="rId19"/>
    <p:sldId id="453" r:id="rId20"/>
    <p:sldId id="454" r:id="rId21"/>
    <p:sldId id="375" r:id="rId22"/>
    <p:sldId id="415" r:id="rId23"/>
    <p:sldId id="455" r:id="rId24"/>
    <p:sldId id="440" r:id="rId25"/>
    <p:sldId id="392" r:id="rId26"/>
    <p:sldId id="443" r:id="rId27"/>
    <p:sldId id="393" r:id="rId28"/>
    <p:sldId id="404" r:id="rId29"/>
    <p:sldId id="456" r:id="rId30"/>
    <p:sldId id="303" r:id="rId31"/>
    <p:sldId id="445" r:id="rId32"/>
    <p:sldId id="452" r:id="rId33"/>
    <p:sldId id="450" r:id="rId34"/>
    <p:sldId id="45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 Anker" initials="J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DBEEF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179" autoAdjust="0"/>
  </p:normalViewPr>
  <p:slideViewPr>
    <p:cSldViewPr>
      <p:cViewPr>
        <p:scale>
          <a:sx n="100" d="100"/>
          <a:sy n="100" d="100"/>
        </p:scale>
        <p:origin x="-432" y="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252637141470125"/>
          <c:y val="3.7353194826889584E-2"/>
          <c:w val="0.78981261883571341"/>
          <c:h val="0.871752375875568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BBB59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4.8166396315384458E-3"/>
                  <c:y val="8.6241142457465128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110930876922974E-3"/>
                  <c:y val="9.1631213861056687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ASM</c:v>
                </c:pt>
                <c:pt idx="1">
                  <c:v>ANSM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5.5739999999999998</c:v>
                </c:pt>
                <c:pt idx="1">
                  <c:v>1.0469999999999982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6683904"/>
        <c:axId val="96685440"/>
      </c:barChart>
      <c:catAx>
        <c:axId val="9668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6685440"/>
        <c:crosses val="autoZero"/>
        <c:auto val="1"/>
        <c:lblAlgn val="ctr"/>
        <c:lblOffset val="100"/>
        <c:noMultiLvlLbl val="0"/>
      </c:catAx>
      <c:valAx>
        <c:axId val="96685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smtClean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rPr>
                  <a:t>ORs</a:t>
                </a:r>
                <a:r>
                  <a:rPr lang="en-US" sz="2000" baseline="0" dirty="0" smtClean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rPr>
                  <a:t> for Developing AUD between Waves 1 and 2</a:t>
                </a:r>
                <a:endParaRPr lang="en-US" sz="2000" dirty="0">
                  <a:solidFill>
                    <a:srgbClr val="FFC000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3349756683846018E-2"/>
              <c:y val="0.11877934830216995"/>
            </c:manualLayout>
          </c:layout>
          <c:overlay val="0"/>
          <c:spPr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  <c:crossAx val="9668390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25T13:09:42.982" idx="1">
    <p:pos x="4974" y="3399"/>
    <p:text>Transition betweeen Objective 2 and Methods that suggests probes model a "perfect" treatment that specifically addresses conditions inwhich the controlled elements represent.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4E112-B950-42F8-A6AF-3F0E2652B52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E5467-B5A6-4391-9378-B15C7794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1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6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52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1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28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38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266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6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33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5467-B5A6-4391-9378-B15C779418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9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4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4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1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8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9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7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6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7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3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0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CFCB-C07C-4FA0-B14B-62B27CFB33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1632-AADA-4E76-A988-14BDFCCC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5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8827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A Network Approach to Modeling Comorbid Internalizing and Alcohol Use Disorders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J.J. </a:t>
            </a:r>
            <a:r>
              <a:rPr lang="en-US" b="1" u="sng" dirty="0" smtClean="0"/>
              <a:t>Anker</a:t>
            </a:r>
            <a:r>
              <a:rPr lang="en-US" dirty="0" smtClean="0"/>
              <a:t>, </a:t>
            </a:r>
            <a:r>
              <a:rPr lang="en-US" dirty="0"/>
              <a:t>P. Thuras, J. Menk, </a:t>
            </a:r>
            <a:endParaRPr lang="en-US" dirty="0" smtClean="0"/>
          </a:p>
          <a:p>
            <a:r>
              <a:rPr lang="en-US" dirty="0" smtClean="0"/>
              <a:t>B.L</a:t>
            </a:r>
            <a:r>
              <a:rPr lang="en-US" dirty="0"/>
              <a:t>. Wagner, Z.W. Almquist, A. Unruh, M.K. Forbes, J. </a:t>
            </a:r>
            <a:r>
              <a:rPr lang="en-US" dirty="0" err="1"/>
              <a:t>Simundson</a:t>
            </a:r>
            <a:r>
              <a:rPr lang="en-US" dirty="0"/>
              <a:t>, 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M.G. </a:t>
            </a:r>
            <a:r>
              <a:rPr lang="en-US" b="1" dirty="0"/>
              <a:t>Kushner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6412468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University of Minnesota, Departments of Psychiatry, Minneapolis MN, 55454, United States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8916" y="3606225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270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58662" y="762000"/>
            <a:ext cx="7255276" cy="5410200"/>
            <a:chOff x="1058662" y="762000"/>
            <a:chExt cx="7255276" cy="5410200"/>
          </a:xfrm>
        </p:grpSpPr>
        <p:sp>
          <p:nvSpPr>
            <p:cNvPr id="4" name="Oval 3"/>
            <p:cNvSpPr/>
            <p:nvPr/>
          </p:nvSpPr>
          <p:spPr>
            <a:xfrm>
              <a:off x="2743200" y="762000"/>
              <a:ext cx="5570738" cy="54102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4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058662" y="762000"/>
              <a:ext cx="5570738" cy="5410200"/>
            </a:xfrm>
            <a:prstGeom prst="ellipse">
              <a:avLst/>
            </a:prstGeom>
            <a:solidFill>
              <a:srgbClr val="FF66FF">
                <a:alpha val="15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Models of Comorbidity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415401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819400" y="1295400"/>
            <a:ext cx="3352800" cy="2399306"/>
            <a:chOff x="4031752" y="1191955"/>
            <a:chExt cx="3352800" cy="2399306"/>
          </a:xfrm>
        </p:grpSpPr>
        <p:grpSp>
          <p:nvGrpSpPr>
            <p:cNvPr id="3" name="Group 2"/>
            <p:cNvGrpSpPr/>
            <p:nvPr/>
          </p:nvGrpSpPr>
          <p:grpSpPr>
            <a:xfrm>
              <a:off x="4031752" y="1191955"/>
              <a:ext cx="3352800" cy="2399306"/>
              <a:chOff x="1034303" y="1371600"/>
              <a:chExt cx="7279635" cy="54102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058662" y="1371600"/>
                <a:ext cx="5570738" cy="5410200"/>
              </a:xfrm>
              <a:prstGeom prst="ellipse">
                <a:avLst/>
              </a:prstGeom>
              <a:solidFill>
                <a:srgbClr val="FF66FF">
                  <a:alpha val="48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3600" b="1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743200" y="1371601"/>
                <a:ext cx="5570738" cy="541019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  <a:alpha val="67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36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966304" y="3251591"/>
                <a:ext cx="1347634" cy="1041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INT</a:t>
                </a:r>
                <a:endParaRPr lang="en-US" sz="24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34303" y="3203834"/>
                <a:ext cx="1649458" cy="1041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AUD</a:t>
                </a:r>
                <a:endParaRPr lang="en-US" sz="2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258916" y="3606225"/>
                <a:ext cx="184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200" b="1" dirty="0"/>
              </a:p>
            </p:txBody>
          </p:sp>
          <p:sp>
            <p:nvSpPr>
              <p:cNvPr id="27" name="Down Arrow 26"/>
              <p:cNvSpPr/>
              <p:nvPr/>
            </p:nvSpPr>
            <p:spPr>
              <a:xfrm rot="3943620" flipH="1">
                <a:off x="4128646" y="1369030"/>
                <a:ext cx="411535" cy="663611"/>
              </a:xfrm>
              <a:prstGeom prst="downArrow">
                <a:avLst/>
              </a:prstGeom>
              <a:gradFill>
                <a:gsLst>
                  <a:gs pos="100000">
                    <a:srgbClr val="FF66FF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28" name="Down Arrow 27"/>
              <p:cNvSpPr/>
              <p:nvPr/>
            </p:nvSpPr>
            <p:spPr>
              <a:xfrm rot="2662346" flipH="1">
                <a:off x="3432673" y="1803810"/>
                <a:ext cx="360182" cy="593242"/>
              </a:xfrm>
              <a:prstGeom prst="downArrow">
                <a:avLst/>
              </a:prstGeom>
              <a:gradFill>
                <a:gsLst>
                  <a:gs pos="68000">
                    <a:srgbClr val="FF66FF"/>
                  </a:gs>
                  <a:gs pos="22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29" name="Down Arrow 28"/>
              <p:cNvSpPr/>
              <p:nvPr/>
            </p:nvSpPr>
            <p:spPr>
              <a:xfrm rot="1613573" flipH="1">
                <a:off x="2868064" y="2683186"/>
                <a:ext cx="305305" cy="528067"/>
              </a:xfrm>
              <a:prstGeom prst="downArrow">
                <a:avLst/>
              </a:prstGeom>
              <a:gradFill>
                <a:gsLst>
                  <a:gs pos="58000">
                    <a:srgbClr val="FF66FF"/>
                  </a:gs>
                  <a:gs pos="15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</p:grpSp>
        <p:sp>
          <p:nvSpPr>
            <p:cNvPr id="50" name="Down Arrow 49"/>
            <p:cNvSpPr/>
            <p:nvPr/>
          </p:nvSpPr>
          <p:spPr>
            <a:xfrm rot="7902942" flipH="1">
              <a:off x="6179881" y="1441491"/>
              <a:ext cx="206540" cy="335664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51" name="Down Arrow 50"/>
            <p:cNvSpPr/>
            <p:nvPr/>
          </p:nvSpPr>
          <p:spPr>
            <a:xfrm rot="6993179" flipH="1">
              <a:off x="5805103" y="1157747"/>
              <a:ext cx="206540" cy="335664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49" name="Down Arrow 48"/>
            <p:cNvSpPr/>
            <p:nvPr/>
          </p:nvSpPr>
          <p:spPr>
            <a:xfrm rot="9248859" flipH="1">
              <a:off x="6424516" y="1828754"/>
              <a:ext cx="214502" cy="323206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/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228600" y="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Comorbidity develops through negatively reinforced drinking i.e., self-medication of INT symptoms → AUD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6586" y="2020669"/>
            <a:ext cx="169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Self-Medication</a:t>
            </a:r>
          </a:p>
          <a:p>
            <a:pPr algn="ctr"/>
            <a:r>
              <a:rPr lang="en-US" dirty="0" smtClean="0"/>
              <a:t>(AUD ← INT)</a:t>
            </a:r>
          </a:p>
        </p:txBody>
      </p:sp>
      <p:sp>
        <p:nvSpPr>
          <p:cNvPr id="70" name="Oval 69"/>
          <p:cNvSpPr/>
          <p:nvPr/>
        </p:nvSpPr>
        <p:spPr>
          <a:xfrm>
            <a:off x="4269162" y="1583314"/>
            <a:ext cx="461127" cy="46845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DTC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436586" y="2020669"/>
            <a:ext cx="169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Self-Medication</a:t>
            </a:r>
          </a:p>
          <a:p>
            <a:pPr algn="ctr"/>
            <a:r>
              <a:rPr lang="en-US" dirty="0" smtClean="0"/>
              <a:t>(AUD ← INT)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819400" y="3985001"/>
            <a:ext cx="3341581" cy="2399307"/>
            <a:chOff x="4038600" y="3985001"/>
            <a:chExt cx="3341581" cy="2399307"/>
          </a:xfrm>
        </p:grpSpPr>
        <p:sp>
          <p:nvSpPr>
            <p:cNvPr id="54" name="Oval 53"/>
            <p:cNvSpPr/>
            <p:nvPr/>
          </p:nvSpPr>
          <p:spPr>
            <a:xfrm>
              <a:off x="4814452" y="3985001"/>
              <a:ext cx="2565729" cy="2399307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7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038600" y="3985001"/>
              <a:ext cx="2565729" cy="2399307"/>
            </a:xfrm>
            <a:prstGeom prst="ellipse">
              <a:avLst/>
            </a:prstGeom>
            <a:solidFill>
              <a:srgbClr val="FF66FF">
                <a:alpha val="48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4744144" y="5023614"/>
              <a:ext cx="1931976" cy="1340702"/>
              <a:chOff x="4744144" y="5023614"/>
              <a:chExt cx="1931976" cy="1340702"/>
            </a:xfrm>
          </p:grpSpPr>
          <p:sp>
            <p:nvSpPr>
              <p:cNvPr id="56" name="Down Arrow 55"/>
              <p:cNvSpPr/>
              <p:nvPr/>
            </p:nvSpPr>
            <p:spPr>
              <a:xfrm rot="13216636" flipH="1">
                <a:off x="6210130" y="5774714"/>
                <a:ext cx="214502" cy="323206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57" name="Down Arrow 56"/>
              <p:cNvSpPr/>
              <p:nvPr/>
            </p:nvSpPr>
            <p:spPr>
              <a:xfrm rot="11505564" flipH="1">
                <a:off x="6461618" y="5276267"/>
                <a:ext cx="214502" cy="323206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58" name="Down Arrow 57"/>
              <p:cNvSpPr/>
              <p:nvPr/>
            </p:nvSpPr>
            <p:spPr>
              <a:xfrm rot="14683389" flipH="1">
                <a:off x="5785652" y="6093214"/>
                <a:ext cx="206540" cy="335664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1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59" name="Down Arrow 58"/>
              <p:cNvSpPr/>
              <p:nvPr/>
            </p:nvSpPr>
            <p:spPr>
              <a:xfrm rot="18148016" flipH="1">
                <a:off x="5294948" y="6028092"/>
                <a:ext cx="182507" cy="305641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6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60" name="Down Arrow 59"/>
              <p:cNvSpPr/>
              <p:nvPr/>
            </p:nvSpPr>
            <p:spPr>
              <a:xfrm rot="19171100" flipH="1">
                <a:off x="4969022" y="5736438"/>
                <a:ext cx="165890" cy="263090"/>
              </a:xfrm>
              <a:prstGeom prst="downArrow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61" name="Down Arrow 60"/>
              <p:cNvSpPr/>
              <p:nvPr/>
            </p:nvSpPr>
            <p:spPr>
              <a:xfrm rot="20479760" flipH="1">
                <a:off x="4810386" y="5452404"/>
                <a:ext cx="140615" cy="234186"/>
              </a:xfrm>
              <a:prstGeom prst="downArrow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62" name="Down Arrow 61"/>
              <p:cNvSpPr/>
              <p:nvPr/>
            </p:nvSpPr>
            <p:spPr>
              <a:xfrm flipH="1">
                <a:off x="4744144" y="5023614"/>
                <a:ext cx="140615" cy="234186"/>
              </a:xfrm>
              <a:prstGeom prst="downArrow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2819400" y="1295400"/>
            <a:ext cx="3352800" cy="2399306"/>
            <a:chOff x="4031752" y="1191955"/>
            <a:chExt cx="3352800" cy="2399306"/>
          </a:xfrm>
        </p:grpSpPr>
        <p:grpSp>
          <p:nvGrpSpPr>
            <p:cNvPr id="3" name="Group 2"/>
            <p:cNvGrpSpPr/>
            <p:nvPr/>
          </p:nvGrpSpPr>
          <p:grpSpPr>
            <a:xfrm>
              <a:off x="4031752" y="1191955"/>
              <a:ext cx="3352800" cy="2399306"/>
              <a:chOff x="1034303" y="1371600"/>
              <a:chExt cx="7279635" cy="54102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058662" y="1371600"/>
                <a:ext cx="5570738" cy="5410200"/>
              </a:xfrm>
              <a:prstGeom prst="ellipse">
                <a:avLst/>
              </a:prstGeom>
              <a:solidFill>
                <a:srgbClr val="FF66FF">
                  <a:alpha val="48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3600" b="1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743200" y="1371601"/>
                <a:ext cx="5570738" cy="541019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  <a:alpha val="67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36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966304" y="3251591"/>
                <a:ext cx="1347634" cy="1041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INT</a:t>
                </a:r>
                <a:endParaRPr lang="en-US" sz="24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34303" y="3203834"/>
                <a:ext cx="1649458" cy="1041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AUD</a:t>
                </a:r>
                <a:endParaRPr lang="en-US" sz="2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258916" y="3606225"/>
                <a:ext cx="184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200" b="1" dirty="0"/>
              </a:p>
            </p:txBody>
          </p:sp>
          <p:sp>
            <p:nvSpPr>
              <p:cNvPr id="27" name="Down Arrow 26"/>
              <p:cNvSpPr/>
              <p:nvPr/>
            </p:nvSpPr>
            <p:spPr>
              <a:xfrm rot="3943620" flipH="1">
                <a:off x="4128646" y="1369030"/>
                <a:ext cx="411535" cy="663611"/>
              </a:xfrm>
              <a:prstGeom prst="downArrow">
                <a:avLst/>
              </a:prstGeom>
              <a:gradFill>
                <a:gsLst>
                  <a:gs pos="100000">
                    <a:srgbClr val="FF66FF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28" name="Down Arrow 27"/>
              <p:cNvSpPr/>
              <p:nvPr/>
            </p:nvSpPr>
            <p:spPr>
              <a:xfrm rot="2662346" flipH="1">
                <a:off x="3432673" y="1803810"/>
                <a:ext cx="360182" cy="593242"/>
              </a:xfrm>
              <a:prstGeom prst="downArrow">
                <a:avLst/>
              </a:prstGeom>
              <a:gradFill>
                <a:gsLst>
                  <a:gs pos="68000">
                    <a:srgbClr val="FF66FF"/>
                  </a:gs>
                  <a:gs pos="22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29" name="Down Arrow 28"/>
              <p:cNvSpPr/>
              <p:nvPr/>
            </p:nvSpPr>
            <p:spPr>
              <a:xfrm rot="1613573" flipH="1">
                <a:off x="2868064" y="2683186"/>
                <a:ext cx="305305" cy="528067"/>
              </a:xfrm>
              <a:prstGeom prst="downArrow">
                <a:avLst/>
              </a:prstGeom>
              <a:gradFill>
                <a:gsLst>
                  <a:gs pos="58000">
                    <a:srgbClr val="FF66FF"/>
                  </a:gs>
                  <a:gs pos="15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</p:grpSp>
        <p:sp>
          <p:nvSpPr>
            <p:cNvPr id="50" name="Down Arrow 49"/>
            <p:cNvSpPr/>
            <p:nvPr/>
          </p:nvSpPr>
          <p:spPr>
            <a:xfrm rot="7902942" flipH="1">
              <a:off x="6179881" y="1441491"/>
              <a:ext cx="206540" cy="335664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51" name="Down Arrow 50"/>
            <p:cNvSpPr/>
            <p:nvPr/>
          </p:nvSpPr>
          <p:spPr>
            <a:xfrm rot="6993179" flipH="1">
              <a:off x="5805103" y="1157747"/>
              <a:ext cx="206540" cy="335664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49" name="Down Arrow 48"/>
            <p:cNvSpPr/>
            <p:nvPr/>
          </p:nvSpPr>
          <p:spPr>
            <a:xfrm rot="9248859" flipH="1">
              <a:off x="6424516" y="1828754"/>
              <a:ext cx="214502" cy="323206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/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228600" y="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Drinking leads to stress-related </a:t>
            </a:r>
            <a:r>
              <a:rPr lang="en-US" sz="2800" b="1" dirty="0" err="1" smtClean="0"/>
              <a:t>neurobio</a:t>
            </a:r>
            <a:r>
              <a:rPr lang="en-US" sz="2800" b="1" dirty="0" smtClean="0"/>
              <a:t> </a:t>
            </a:r>
            <a:r>
              <a:rPr lang="en-US" sz="2800" b="1" dirty="0"/>
              <a:t>adaptations and negative psychosocial consequences </a:t>
            </a:r>
            <a:r>
              <a:rPr lang="en-US" sz="2800" b="1" dirty="0" smtClean="0"/>
              <a:t>→ </a:t>
            </a:r>
            <a:r>
              <a:rPr lang="en-US" sz="2800" b="1" dirty="0"/>
              <a:t>INT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551517" y="4872335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2819400" y="4851156"/>
            <a:ext cx="759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AUD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-152400" y="4800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Consequences of Drinking</a:t>
            </a:r>
          </a:p>
          <a:p>
            <a:pPr algn="ctr"/>
            <a:r>
              <a:rPr lang="en-US" dirty="0" smtClean="0"/>
              <a:t>(AUD → INT)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215384" y="5660488"/>
            <a:ext cx="628314" cy="468457"/>
            <a:chOff x="4421669" y="2204171"/>
            <a:chExt cx="628314" cy="468457"/>
          </a:xfrm>
        </p:grpSpPr>
        <p:sp>
          <p:nvSpPr>
            <p:cNvPr id="39" name="Oval 38"/>
            <p:cNvSpPr/>
            <p:nvPr/>
          </p:nvSpPr>
          <p:spPr>
            <a:xfrm>
              <a:off x="4499727" y="2204171"/>
              <a:ext cx="461127" cy="46845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21669" y="2286408"/>
              <a:ext cx="6283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Stress</a:t>
              </a:r>
              <a:endParaRPr lang="en-US" sz="1400" b="1" dirty="0"/>
            </a:p>
          </p:txBody>
        </p:sp>
      </p:grpSp>
      <p:sp>
        <p:nvSpPr>
          <p:cNvPr id="94" name="Oval 93"/>
          <p:cNvSpPr/>
          <p:nvPr/>
        </p:nvSpPr>
        <p:spPr>
          <a:xfrm>
            <a:off x="4269162" y="1583314"/>
            <a:ext cx="461127" cy="46845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DTC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143000"/>
            <a:ext cx="8534400" cy="2819400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8672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43995" y="4976009"/>
            <a:ext cx="85082" cy="25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101" name="Title 1"/>
          <p:cNvSpPr txBox="1">
            <a:spLocks/>
          </p:cNvSpPr>
          <p:nvPr/>
        </p:nvSpPr>
        <p:spPr>
          <a:xfrm>
            <a:off x="228600" y="7620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Combined, </a:t>
            </a:r>
            <a:r>
              <a:rPr lang="en-US" sz="2800" b="1" dirty="0"/>
              <a:t>these processes </a:t>
            </a:r>
            <a:r>
              <a:rPr lang="en-US" sz="2800" b="1" dirty="0" smtClean="0"/>
              <a:t>form the </a:t>
            </a:r>
            <a:r>
              <a:rPr lang="en-US" sz="2800" b="1" u="sng" dirty="0" smtClean="0"/>
              <a:t>Vicious </a:t>
            </a:r>
            <a:r>
              <a:rPr lang="en-US" sz="2800" b="1" u="sng" dirty="0"/>
              <a:t>C</a:t>
            </a:r>
            <a:r>
              <a:rPr lang="en-US" sz="2800" b="1" u="sng" dirty="0" smtClean="0"/>
              <a:t>ycle </a:t>
            </a:r>
            <a:r>
              <a:rPr lang="en-US" sz="2800" b="1" u="sng" dirty="0"/>
              <a:t>M</a:t>
            </a:r>
            <a:r>
              <a:rPr lang="en-US" sz="2800" b="1" u="sng" dirty="0" smtClean="0"/>
              <a:t>odel </a:t>
            </a:r>
            <a:r>
              <a:rPr lang="en-US" sz="2800" b="1" dirty="0"/>
              <a:t>of </a:t>
            </a:r>
            <a:r>
              <a:rPr lang="en-US" sz="2800" b="1" dirty="0" smtClean="0"/>
              <a:t>comorbidity</a:t>
            </a:r>
            <a:endParaRPr lang="en-US" sz="2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819400" y="1295400"/>
            <a:ext cx="3352800" cy="2399306"/>
            <a:chOff x="2819400" y="1295400"/>
            <a:chExt cx="3352800" cy="2399306"/>
          </a:xfrm>
        </p:grpSpPr>
        <p:grpSp>
          <p:nvGrpSpPr>
            <p:cNvPr id="13" name="Group 12"/>
            <p:cNvGrpSpPr/>
            <p:nvPr/>
          </p:nvGrpSpPr>
          <p:grpSpPr>
            <a:xfrm>
              <a:off x="2819400" y="1295400"/>
              <a:ext cx="3352800" cy="2399306"/>
              <a:chOff x="4031752" y="1191955"/>
              <a:chExt cx="3352800" cy="239930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031752" y="1191955"/>
                <a:ext cx="3352800" cy="2399306"/>
                <a:chOff x="1034303" y="1371600"/>
                <a:chExt cx="7279635" cy="5410200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1058662" y="1371600"/>
                  <a:ext cx="5570738" cy="5410200"/>
                </a:xfrm>
                <a:prstGeom prst="ellipse">
                  <a:avLst/>
                </a:prstGeom>
                <a:solidFill>
                  <a:srgbClr val="FF66FF">
                    <a:alpha val="48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3600" b="1" dirty="0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2743200" y="1371601"/>
                  <a:ext cx="5570738" cy="541019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  <a:alpha val="67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3600" b="1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966304" y="3251591"/>
                  <a:ext cx="1347634" cy="10410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INT</a:t>
                  </a:r>
                  <a:endParaRPr lang="en-US" sz="2400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1034303" y="3203834"/>
                  <a:ext cx="1649458" cy="10410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AUD</a:t>
                  </a:r>
                  <a:endParaRPr lang="en-US" sz="2400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258916" y="3606225"/>
                  <a:ext cx="18473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sz="3200" b="1" dirty="0"/>
                </a:p>
              </p:txBody>
            </p:sp>
            <p:sp>
              <p:nvSpPr>
                <p:cNvPr id="27" name="Down Arrow 26"/>
                <p:cNvSpPr/>
                <p:nvPr/>
              </p:nvSpPr>
              <p:spPr>
                <a:xfrm rot="3943620" flipH="1">
                  <a:off x="4128646" y="1369030"/>
                  <a:ext cx="411535" cy="663611"/>
                </a:xfrm>
                <a:prstGeom prst="downArrow">
                  <a:avLst/>
                </a:prstGeom>
                <a:gradFill>
                  <a:gsLst>
                    <a:gs pos="100000">
                      <a:srgbClr val="FF66FF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28" name="Down Arrow 27"/>
                <p:cNvSpPr/>
                <p:nvPr/>
              </p:nvSpPr>
              <p:spPr>
                <a:xfrm rot="2662346" flipH="1">
                  <a:off x="3432673" y="1803810"/>
                  <a:ext cx="360182" cy="593242"/>
                </a:xfrm>
                <a:prstGeom prst="downArrow">
                  <a:avLst/>
                </a:prstGeom>
                <a:gradFill>
                  <a:gsLst>
                    <a:gs pos="68000">
                      <a:srgbClr val="FF66FF"/>
                    </a:gs>
                    <a:gs pos="22000">
                      <a:schemeClr val="accent1">
                        <a:tint val="44500"/>
                        <a:satMod val="160000"/>
                      </a:schemeClr>
                    </a:gs>
                    <a:gs pos="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29" name="Down Arrow 28"/>
                <p:cNvSpPr/>
                <p:nvPr/>
              </p:nvSpPr>
              <p:spPr>
                <a:xfrm rot="1613573" flipH="1">
                  <a:off x="2868064" y="2683186"/>
                  <a:ext cx="305305" cy="528067"/>
                </a:xfrm>
                <a:prstGeom prst="downArrow">
                  <a:avLst/>
                </a:prstGeom>
                <a:gradFill>
                  <a:gsLst>
                    <a:gs pos="58000">
                      <a:srgbClr val="FF66FF"/>
                    </a:gs>
                    <a:gs pos="15000">
                      <a:schemeClr val="accent1">
                        <a:tint val="44500"/>
                        <a:satMod val="160000"/>
                      </a:schemeClr>
                    </a:gs>
                    <a:gs pos="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</p:grpSp>
          <p:sp>
            <p:nvSpPr>
              <p:cNvPr id="50" name="Down Arrow 49"/>
              <p:cNvSpPr/>
              <p:nvPr/>
            </p:nvSpPr>
            <p:spPr>
              <a:xfrm rot="7902942" flipH="1">
                <a:off x="6179881" y="1441491"/>
                <a:ext cx="206540" cy="335664"/>
              </a:xfrm>
              <a:prstGeom prst="down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51" name="Down Arrow 50"/>
              <p:cNvSpPr/>
              <p:nvPr/>
            </p:nvSpPr>
            <p:spPr>
              <a:xfrm rot="6993179" flipH="1">
                <a:off x="5805103" y="1157747"/>
                <a:ext cx="206540" cy="335664"/>
              </a:xfrm>
              <a:prstGeom prst="down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49" name="Down Arrow 48"/>
              <p:cNvSpPr/>
              <p:nvPr/>
            </p:nvSpPr>
            <p:spPr>
              <a:xfrm rot="9248859" flipH="1">
                <a:off x="6424516" y="1828754"/>
                <a:ext cx="214502" cy="323206"/>
              </a:xfrm>
              <a:prstGeom prst="down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</p:grpSp>
        <p:sp>
          <p:nvSpPr>
            <p:cNvPr id="90" name="Oval 89"/>
            <p:cNvSpPr/>
            <p:nvPr/>
          </p:nvSpPr>
          <p:spPr>
            <a:xfrm>
              <a:off x="4269162" y="1583314"/>
              <a:ext cx="461127" cy="46845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DTC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19400" y="3985001"/>
            <a:ext cx="3341581" cy="2399307"/>
            <a:chOff x="2819400" y="3985001"/>
            <a:chExt cx="3341581" cy="2399307"/>
          </a:xfrm>
        </p:grpSpPr>
        <p:grpSp>
          <p:nvGrpSpPr>
            <p:cNvPr id="12" name="Group 11"/>
            <p:cNvGrpSpPr/>
            <p:nvPr/>
          </p:nvGrpSpPr>
          <p:grpSpPr>
            <a:xfrm>
              <a:off x="2819400" y="3985001"/>
              <a:ext cx="3341581" cy="2399307"/>
              <a:chOff x="4038600" y="3985001"/>
              <a:chExt cx="3341581" cy="2399307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038600" y="3985001"/>
                <a:ext cx="2565729" cy="2399307"/>
              </a:xfrm>
              <a:prstGeom prst="ellipse">
                <a:avLst/>
              </a:prstGeom>
              <a:solidFill>
                <a:srgbClr val="FF66FF">
                  <a:alpha val="48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3600" b="1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814452" y="3985001"/>
                <a:ext cx="2565729" cy="2399307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  <a:alpha val="67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3600" b="1" dirty="0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4744144" y="5023614"/>
                <a:ext cx="1931976" cy="1340702"/>
                <a:chOff x="4744144" y="5023614"/>
                <a:chExt cx="1931976" cy="1340702"/>
              </a:xfrm>
            </p:grpSpPr>
            <p:sp>
              <p:nvSpPr>
                <p:cNvPr id="38" name="Down Arrow 37"/>
                <p:cNvSpPr/>
                <p:nvPr/>
              </p:nvSpPr>
              <p:spPr>
                <a:xfrm rot="13216636" flipH="1">
                  <a:off x="6210130" y="5774714"/>
                  <a:ext cx="214502" cy="323206"/>
                </a:xfrm>
                <a:prstGeom prst="downArrow">
                  <a:avLst/>
                </a:prstGeom>
                <a:gradFill>
                  <a:gsLst>
                    <a:gs pos="0">
                      <a:srgbClr val="FF66FF"/>
                    </a:gs>
                    <a:gs pos="8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39" name="Down Arrow 38"/>
                <p:cNvSpPr/>
                <p:nvPr/>
              </p:nvSpPr>
              <p:spPr>
                <a:xfrm rot="11505564" flipH="1">
                  <a:off x="6461618" y="5276267"/>
                  <a:ext cx="214502" cy="323206"/>
                </a:xfrm>
                <a:prstGeom prst="downArrow">
                  <a:avLst/>
                </a:prstGeom>
                <a:gradFill>
                  <a:gsLst>
                    <a:gs pos="0">
                      <a:srgbClr val="FF66FF"/>
                    </a:gs>
                    <a:gs pos="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40" name="Down Arrow 39"/>
                <p:cNvSpPr/>
                <p:nvPr/>
              </p:nvSpPr>
              <p:spPr>
                <a:xfrm rot="14683389" flipH="1">
                  <a:off x="5785652" y="6093214"/>
                  <a:ext cx="206540" cy="335664"/>
                </a:xfrm>
                <a:prstGeom prst="downArrow">
                  <a:avLst/>
                </a:prstGeom>
                <a:gradFill>
                  <a:gsLst>
                    <a:gs pos="0">
                      <a:srgbClr val="FF66FF"/>
                    </a:gs>
                    <a:gs pos="18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42" name="Down Arrow 41"/>
                <p:cNvSpPr/>
                <p:nvPr/>
              </p:nvSpPr>
              <p:spPr>
                <a:xfrm rot="18148016" flipH="1">
                  <a:off x="5294948" y="6028092"/>
                  <a:ext cx="182507" cy="305641"/>
                </a:xfrm>
                <a:prstGeom prst="downArrow">
                  <a:avLst/>
                </a:prstGeom>
                <a:gradFill>
                  <a:gsLst>
                    <a:gs pos="0">
                      <a:srgbClr val="FF66FF"/>
                    </a:gs>
                    <a:gs pos="6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43" name="Down Arrow 42"/>
                <p:cNvSpPr/>
                <p:nvPr/>
              </p:nvSpPr>
              <p:spPr>
                <a:xfrm rot="19171100" flipH="1">
                  <a:off x="4969022" y="5736438"/>
                  <a:ext cx="165890" cy="263090"/>
                </a:xfrm>
                <a:prstGeom prst="downArrow">
                  <a:avLst/>
                </a:prstGeom>
                <a:solidFill>
                  <a:srgbClr val="FF66F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44" name="Down Arrow 43"/>
                <p:cNvSpPr/>
                <p:nvPr/>
              </p:nvSpPr>
              <p:spPr>
                <a:xfrm rot="20479760" flipH="1">
                  <a:off x="4810386" y="5452404"/>
                  <a:ext cx="140615" cy="234186"/>
                </a:xfrm>
                <a:prstGeom prst="downArrow">
                  <a:avLst/>
                </a:prstGeom>
                <a:solidFill>
                  <a:srgbClr val="FF66F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  <p:sp>
              <p:nvSpPr>
                <p:cNvPr id="45" name="Down Arrow 44"/>
                <p:cNvSpPr/>
                <p:nvPr/>
              </p:nvSpPr>
              <p:spPr>
                <a:xfrm flipH="1">
                  <a:off x="4744144" y="5023614"/>
                  <a:ext cx="140615" cy="234186"/>
                </a:xfrm>
                <a:prstGeom prst="downArrow">
                  <a:avLst/>
                </a:prstGeom>
                <a:solidFill>
                  <a:srgbClr val="FF66F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3600" b="1" dirty="0"/>
                </a:p>
              </p:txBody>
            </p:sp>
          </p:grpSp>
        </p:grpSp>
        <p:grpSp>
          <p:nvGrpSpPr>
            <p:cNvPr id="52" name="Group 51"/>
            <p:cNvGrpSpPr/>
            <p:nvPr/>
          </p:nvGrpSpPr>
          <p:grpSpPr>
            <a:xfrm>
              <a:off x="4215384" y="5660488"/>
              <a:ext cx="628314" cy="468457"/>
              <a:chOff x="4421669" y="2204171"/>
              <a:chExt cx="628314" cy="468457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4499727" y="2204171"/>
                <a:ext cx="461127" cy="468457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421669" y="2286408"/>
                <a:ext cx="6283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Stress</a:t>
                </a:r>
                <a:endParaRPr lang="en-US" sz="1400" b="1" dirty="0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554424" y="3688498"/>
            <a:ext cx="1931976" cy="1340702"/>
            <a:chOff x="3554424" y="3688498"/>
            <a:chExt cx="1931976" cy="1340702"/>
          </a:xfrm>
        </p:grpSpPr>
        <p:grpSp>
          <p:nvGrpSpPr>
            <p:cNvPr id="2" name="Group 1"/>
            <p:cNvGrpSpPr/>
            <p:nvPr/>
          </p:nvGrpSpPr>
          <p:grpSpPr>
            <a:xfrm>
              <a:off x="3554424" y="3688498"/>
              <a:ext cx="1931976" cy="1340702"/>
              <a:chOff x="5780809" y="3897527"/>
              <a:chExt cx="1931976" cy="1340702"/>
            </a:xfrm>
          </p:grpSpPr>
          <p:sp>
            <p:nvSpPr>
              <p:cNvPr id="30" name="Down Arrow 29"/>
              <p:cNvSpPr/>
              <p:nvPr/>
            </p:nvSpPr>
            <p:spPr>
              <a:xfrm rot="13216636" flipH="1">
                <a:off x="7246795" y="4648627"/>
                <a:ext cx="214502" cy="323206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31" name="Down Arrow 30"/>
              <p:cNvSpPr/>
              <p:nvPr/>
            </p:nvSpPr>
            <p:spPr>
              <a:xfrm rot="11505564" flipH="1">
                <a:off x="7498283" y="4150180"/>
                <a:ext cx="214502" cy="323206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32" name="Down Arrow 31"/>
              <p:cNvSpPr/>
              <p:nvPr/>
            </p:nvSpPr>
            <p:spPr>
              <a:xfrm rot="14683389" flipH="1">
                <a:off x="6822317" y="4967127"/>
                <a:ext cx="206540" cy="335664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1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35" name="Down Arrow 34"/>
              <p:cNvSpPr/>
              <p:nvPr/>
            </p:nvSpPr>
            <p:spPr>
              <a:xfrm rot="18148016" flipH="1">
                <a:off x="6331613" y="4902005"/>
                <a:ext cx="182507" cy="305641"/>
              </a:xfrm>
              <a:prstGeom prst="downArrow">
                <a:avLst/>
              </a:prstGeom>
              <a:gradFill>
                <a:gsLst>
                  <a:gs pos="0">
                    <a:srgbClr val="FF66FF"/>
                  </a:gs>
                  <a:gs pos="6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36" name="Down Arrow 35"/>
              <p:cNvSpPr/>
              <p:nvPr/>
            </p:nvSpPr>
            <p:spPr>
              <a:xfrm rot="19171100" flipH="1">
                <a:off x="6005687" y="4610351"/>
                <a:ext cx="165890" cy="263090"/>
              </a:xfrm>
              <a:prstGeom prst="downArrow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41" name="Down Arrow 40"/>
              <p:cNvSpPr/>
              <p:nvPr/>
            </p:nvSpPr>
            <p:spPr>
              <a:xfrm rot="20479760" flipH="1">
                <a:off x="5847051" y="4326317"/>
                <a:ext cx="140615" cy="234186"/>
              </a:xfrm>
              <a:prstGeom prst="downArrow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  <p:sp>
            <p:nvSpPr>
              <p:cNvPr id="47" name="Down Arrow 46"/>
              <p:cNvSpPr/>
              <p:nvPr/>
            </p:nvSpPr>
            <p:spPr>
              <a:xfrm flipH="1">
                <a:off x="5780809" y="3897527"/>
                <a:ext cx="140615" cy="234186"/>
              </a:xfrm>
              <a:prstGeom prst="downArrow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b="1" dirty="0"/>
              </a:p>
            </p:txBody>
          </p:sp>
        </p:grpSp>
        <p:sp>
          <p:nvSpPr>
            <p:cNvPr id="95" name="Oval 94"/>
            <p:cNvSpPr/>
            <p:nvPr/>
          </p:nvSpPr>
          <p:spPr>
            <a:xfrm>
              <a:off x="4279392" y="4267200"/>
              <a:ext cx="461127" cy="46845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206240" y="4349437"/>
              <a:ext cx="6283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Stress</a:t>
              </a:r>
              <a:endParaRPr lang="en-US" sz="1400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0777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3.33333E-6 0.20047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0007 -0.1893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43995" y="4976009"/>
            <a:ext cx="85082" cy="25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2830619" y="2667000"/>
            <a:ext cx="2565729" cy="2399306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>
            <a:off x="3606471" y="2667000"/>
            <a:ext cx="2565729" cy="2399306"/>
          </a:xfrm>
          <a:prstGeom prst="ellipse">
            <a:avLst/>
          </a:prstGeom>
          <a:solidFill>
            <a:schemeClr val="accent5">
              <a:lumMod val="20000"/>
              <a:lumOff val="80000"/>
              <a:alpha val="67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479556"/>
            <a:ext cx="759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AUD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3996" y="3658008"/>
            <a:ext cx="85082" cy="25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27" name="Down Arrow 26"/>
          <p:cNvSpPr/>
          <p:nvPr/>
        </p:nvSpPr>
        <p:spPr>
          <a:xfrm rot="3943620" flipH="1">
            <a:off x="4248087" y="2660188"/>
            <a:ext cx="182507" cy="305641"/>
          </a:xfrm>
          <a:prstGeom prst="downArrow">
            <a:avLst/>
          </a:prstGeom>
          <a:gradFill>
            <a:gsLst>
              <a:gs pos="100000">
                <a:srgbClr val="FF66FF"/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28" name="Down Arrow 27"/>
          <p:cNvSpPr/>
          <p:nvPr/>
        </p:nvSpPr>
        <p:spPr>
          <a:xfrm rot="2662346" flipH="1">
            <a:off x="3924023" y="2858676"/>
            <a:ext cx="165890" cy="263090"/>
          </a:xfrm>
          <a:prstGeom prst="downArrow">
            <a:avLst/>
          </a:prstGeom>
          <a:gradFill>
            <a:gsLst>
              <a:gs pos="68000">
                <a:srgbClr val="FF66FF"/>
              </a:gs>
              <a:gs pos="22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29" name="Down Arrow 28"/>
          <p:cNvSpPr/>
          <p:nvPr/>
        </p:nvSpPr>
        <p:spPr>
          <a:xfrm rot="1613573" flipH="1">
            <a:off x="3663980" y="3248660"/>
            <a:ext cx="140615" cy="234186"/>
          </a:xfrm>
          <a:prstGeom prst="downArrow">
            <a:avLst/>
          </a:prstGeom>
          <a:gradFill>
            <a:gsLst>
              <a:gs pos="58000">
                <a:srgbClr val="FF66FF"/>
              </a:gs>
              <a:gs pos="15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90" name="Oval 89"/>
          <p:cNvSpPr/>
          <p:nvPr/>
        </p:nvSpPr>
        <p:spPr>
          <a:xfrm>
            <a:off x="4269162" y="2954914"/>
            <a:ext cx="461127" cy="46845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DTC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3216636" flipH="1">
            <a:off x="5020410" y="4439598"/>
            <a:ext cx="214502" cy="323206"/>
          </a:xfrm>
          <a:prstGeom prst="downArrow">
            <a:avLst/>
          </a:prstGeom>
          <a:gradFill>
            <a:gsLst>
              <a:gs pos="0">
                <a:srgbClr val="FF66FF"/>
              </a:gs>
              <a:gs pos="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1" name="Down Arrow 30"/>
          <p:cNvSpPr/>
          <p:nvPr/>
        </p:nvSpPr>
        <p:spPr>
          <a:xfrm rot="11505564" flipH="1">
            <a:off x="5271898" y="3941151"/>
            <a:ext cx="214502" cy="323206"/>
          </a:xfrm>
          <a:prstGeom prst="downArrow">
            <a:avLst/>
          </a:prstGeom>
          <a:gradFill>
            <a:gsLst>
              <a:gs pos="0">
                <a:srgbClr val="FF66FF"/>
              </a:gs>
              <a:gs pos="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2" name="Down Arrow 31"/>
          <p:cNvSpPr/>
          <p:nvPr/>
        </p:nvSpPr>
        <p:spPr>
          <a:xfrm rot="14683389" flipH="1">
            <a:off x="4595932" y="4758098"/>
            <a:ext cx="206540" cy="335664"/>
          </a:xfrm>
          <a:prstGeom prst="downArrow">
            <a:avLst/>
          </a:prstGeom>
          <a:gradFill>
            <a:gsLst>
              <a:gs pos="0">
                <a:srgbClr val="FF66FF"/>
              </a:gs>
              <a:gs pos="1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5" name="Down Arrow 34"/>
          <p:cNvSpPr/>
          <p:nvPr/>
        </p:nvSpPr>
        <p:spPr>
          <a:xfrm rot="18148016" flipH="1">
            <a:off x="4105228" y="4692976"/>
            <a:ext cx="182507" cy="305641"/>
          </a:xfrm>
          <a:prstGeom prst="downArrow">
            <a:avLst/>
          </a:prstGeom>
          <a:gradFill>
            <a:gsLst>
              <a:gs pos="0">
                <a:srgbClr val="FF66FF"/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6" name="Down Arrow 35"/>
          <p:cNvSpPr/>
          <p:nvPr/>
        </p:nvSpPr>
        <p:spPr>
          <a:xfrm rot="19171100" flipH="1">
            <a:off x="3779302" y="4401322"/>
            <a:ext cx="165890" cy="263090"/>
          </a:xfrm>
          <a:prstGeom prst="downArrow">
            <a:avLst/>
          </a:prstGeom>
          <a:solidFill>
            <a:srgbClr val="FF66FF"/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41" name="Down Arrow 40"/>
          <p:cNvSpPr/>
          <p:nvPr/>
        </p:nvSpPr>
        <p:spPr>
          <a:xfrm rot="20479760" flipH="1">
            <a:off x="3620666" y="4117288"/>
            <a:ext cx="140615" cy="234186"/>
          </a:xfrm>
          <a:prstGeom prst="downArrow">
            <a:avLst/>
          </a:prstGeom>
          <a:solidFill>
            <a:srgbClr val="FF66FF"/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47" name="Down Arrow 46"/>
          <p:cNvSpPr/>
          <p:nvPr/>
        </p:nvSpPr>
        <p:spPr>
          <a:xfrm flipH="1">
            <a:off x="3554424" y="3688498"/>
            <a:ext cx="140615" cy="234186"/>
          </a:xfrm>
          <a:prstGeom prst="downArrow">
            <a:avLst/>
          </a:prstGeom>
          <a:solidFill>
            <a:srgbClr val="FF66FF"/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95" name="Oval 94"/>
          <p:cNvSpPr/>
          <p:nvPr/>
        </p:nvSpPr>
        <p:spPr>
          <a:xfrm>
            <a:off x="4279392" y="4267200"/>
            <a:ext cx="461127" cy="46845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06240" y="4349437"/>
            <a:ext cx="628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Stress</a:t>
            </a:r>
            <a:endParaRPr lang="en-US" sz="1400" b="1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228600" y="7620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</a:t>
            </a:r>
            <a:r>
              <a:rPr lang="en-US" sz="2800" b="1" dirty="0"/>
              <a:t>V</a:t>
            </a:r>
            <a:r>
              <a:rPr lang="en-US" sz="2800" b="1" dirty="0" smtClean="0"/>
              <a:t>icious Cycle provides </a:t>
            </a:r>
            <a:r>
              <a:rPr lang="en-US" sz="2800" b="1" dirty="0"/>
              <a:t>an explanation of why </a:t>
            </a:r>
            <a:r>
              <a:rPr lang="en-US" sz="2800" b="1" dirty="0" smtClean="0"/>
              <a:t>treatment </a:t>
            </a:r>
            <a:r>
              <a:rPr lang="en-US" sz="2800" b="1" dirty="0"/>
              <a:t>of </a:t>
            </a:r>
            <a:r>
              <a:rPr lang="en-US" sz="2800" b="1" dirty="0" smtClean="0"/>
              <a:t>INT does not </a:t>
            </a:r>
            <a:r>
              <a:rPr lang="en-US" sz="2800" b="1" dirty="0"/>
              <a:t>improve AUD </a:t>
            </a:r>
            <a:r>
              <a:rPr lang="en-US" sz="2800" b="1" dirty="0" smtClean="0"/>
              <a:t>outcomes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51517" y="3500735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</a:t>
            </a:r>
            <a:endParaRPr lang="en-US" sz="2400" dirty="0"/>
          </a:p>
        </p:txBody>
      </p:sp>
      <p:sp>
        <p:nvSpPr>
          <p:cNvPr id="52" name="&quot;No&quot; Symbol 51"/>
          <p:cNvSpPr/>
          <p:nvPr/>
        </p:nvSpPr>
        <p:spPr>
          <a:xfrm rot="5400000">
            <a:off x="5603961" y="3493761"/>
            <a:ext cx="480600" cy="503478"/>
          </a:xfrm>
          <a:prstGeom prst="noSmoking">
            <a:avLst>
              <a:gd name="adj" fmla="val 708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8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43995" y="4976009"/>
            <a:ext cx="85082" cy="25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2830619" y="2667000"/>
            <a:ext cx="2565729" cy="2399306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>
            <a:off x="3606471" y="2667000"/>
            <a:ext cx="2565729" cy="2399306"/>
          </a:xfrm>
          <a:prstGeom prst="ellipse">
            <a:avLst/>
          </a:prstGeom>
          <a:solidFill>
            <a:schemeClr val="accent5">
              <a:lumMod val="20000"/>
              <a:lumOff val="80000"/>
              <a:alpha val="67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51517" y="3500735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479556"/>
            <a:ext cx="759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AUD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3996" y="3658008"/>
            <a:ext cx="85082" cy="25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27" name="Down Arrow 26"/>
          <p:cNvSpPr/>
          <p:nvPr/>
        </p:nvSpPr>
        <p:spPr>
          <a:xfrm rot="3943620" flipH="1">
            <a:off x="4248087" y="2660188"/>
            <a:ext cx="182507" cy="305641"/>
          </a:xfrm>
          <a:prstGeom prst="downArrow">
            <a:avLst/>
          </a:prstGeom>
          <a:gradFill>
            <a:gsLst>
              <a:gs pos="100000">
                <a:srgbClr val="FF66FF"/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28" name="Down Arrow 27"/>
          <p:cNvSpPr/>
          <p:nvPr/>
        </p:nvSpPr>
        <p:spPr>
          <a:xfrm rot="2662346" flipH="1">
            <a:off x="3924023" y="2858676"/>
            <a:ext cx="165890" cy="263090"/>
          </a:xfrm>
          <a:prstGeom prst="downArrow">
            <a:avLst/>
          </a:prstGeom>
          <a:gradFill>
            <a:gsLst>
              <a:gs pos="68000">
                <a:srgbClr val="FF66FF"/>
              </a:gs>
              <a:gs pos="22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29" name="Down Arrow 28"/>
          <p:cNvSpPr/>
          <p:nvPr/>
        </p:nvSpPr>
        <p:spPr>
          <a:xfrm rot="1613573" flipH="1">
            <a:off x="3663980" y="3248660"/>
            <a:ext cx="140615" cy="234186"/>
          </a:xfrm>
          <a:prstGeom prst="downArrow">
            <a:avLst/>
          </a:prstGeom>
          <a:gradFill>
            <a:gsLst>
              <a:gs pos="58000">
                <a:srgbClr val="FF66FF"/>
              </a:gs>
              <a:gs pos="15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90" name="Oval 89"/>
          <p:cNvSpPr/>
          <p:nvPr/>
        </p:nvSpPr>
        <p:spPr>
          <a:xfrm>
            <a:off x="4269162" y="2954914"/>
            <a:ext cx="461127" cy="46845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DTC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3216636" flipH="1">
            <a:off x="5020410" y="4439598"/>
            <a:ext cx="214502" cy="323206"/>
          </a:xfrm>
          <a:prstGeom prst="downArrow">
            <a:avLst/>
          </a:prstGeom>
          <a:gradFill>
            <a:gsLst>
              <a:gs pos="0">
                <a:srgbClr val="FF66FF"/>
              </a:gs>
              <a:gs pos="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1" name="Down Arrow 30"/>
          <p:cNvSpPr/>
          <p:nvPr/>
        </p:nvSpPr>
        <p:spPr>
          <a:xfrm rot="11505564" flipH="1">
            <a:off x="5271898" y="3941151"/>
            <a:ext cx="214502" cy="323206"/>
          </a:xfrm>
          <a:prstGeom prst="downArrow">
            <a:avLst/>
          </a:prstGeom>
          <a:gradFill>
            <a:gsLst>
              <a:gs pos="0">
                <a:srgbClr val="FF66FF"/>
              </a:gs>
              <a:gs pos="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2" name="Down Arrow 31"/>
          <p:cNvSpPr/>
          <p:nvPr/>
        </p:nvSpPr>
        <p:spPr>
          <a:xfrm rot="14683389" flipH="1">
            <a:off x="4595932" y="4758098"/>
            <a:ext cx="206540" cy="335664"/>
          </a:xfrm>
          <a:prstGeom prst="downArrow">
            <a:avLst/>
          </a:prstGeom>
          <a:gradFill>
            <a:gsLst>
              <a:gs pos="0">
                <a:srgbClr val="FF66FF"/>
              </a:gs>
              <a:gs pos="1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5" name="Down Arrow 34"/>
          <p:cNvSpPr/>
          <p:nvPr/>
        </p:nvSpPr>
        <p:spPr>
          <a:xfrm rot="18148016" flipH="1">
            <a:off x="4105228" y="4692976"/>
            <a:ext cx="182507" cy="305641"/>
          </a:xfrm>
          <a:prstGeom prst="downArrow">
            <a:avLst/>
          </a:prstGeom>
          <a:gradFill>
            <a:gsLst>
              <a:gs pos="0">
                <a:srgbClr val="FF66FF"/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36" name="Down Arrow 35"/>
          <p:cNvSpPr/>
          <p:nvPr/>
        </p:nvSpPr>
        <p:spPr>
          <a:xfrm rot="19171100" flipH="1">
            <a:off x="3779302" y="4401322"/>
            <a:ext cx="165890" cy="263090"/>
          </a:xfrm>
          <a:prstGeom prst="downArrow">
            <a:avLst/>
          </a:prstGeom>
          <a:solidFill>
            <a:srgbClr val="FF66FF"/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41" name="Down Arrow 40"/>
          <p:cNvSpPr/>
          <p:nvPr/>
        </p:nvSpPr>
        <p:spPr>
          <a:xfrm rot="20479760" flipH="1">
            <a:off x="3620666" y="4117288"/>
            <a:ext cx="140615" cy="234186"/>
          </a:xfrm>
          <a:prstGeom prst="downArrow">
            <a:avLst/>
          </a:prstGeom>
          <a:solidFill>
            <a:srgbClr val="FF66FF"/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47" name="Down Arrow 46"/>
          <p:cNvSpPr/>
          <p:nvPr/>
        </p:nvSpPr>
        <p:spPr>
          <a:xfrm flipH="1">
            <a:off x="3554424" y="3688498"/>
            <a:ext cx="140615" cy="234186"/>
          </a:xfrm>
          <a:prstGeom prst="downArrow">
            <a:avLst/>
          </a:prstGeom>
          <a:solidFill>
            <a:srgbClr val="FF66FF"/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228600" y="7620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INT treatment alone fails </a:t>
            </a:r>
            <a:r>
              <a:rPr lang="en-US" sz="2800" b="1" dirty="0"/>
              <a:t>to address DTC, which remains available to maintain or re-initiate the </a:t>
            </a:r>
            <a:r>
              <a:rPr lang="en-US" sz="2800" b="1" dirty="0" smtClean="0"/>
              <a:t>Vicious Cycle</a:t>
            </a:r>
            <a:endParaRPr lang="en-US" sz="2800" b="1" dirty="0"/>
          </a:p>
        </p:txBody>
      </p:sp>
      <p:sp>
        <p:nvSpPr>
          <p:cNvPr id="50" name="Down Arrow 49"/>
          <p:cNvSpPr/>
          <p:nvPr/>
        </p:nvSpPr>
        <p:spPr>
          <a:xfrm rot="7902942" flipH="1">
            <a:off x="4967529" y="2916536"/>
            <a:ext cx="206540" cy="33566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51" name="Down Arrow 50"/>
          <p:cNvSpPr/>
          <p:nvPr/>
        </p:nvSpPr>
        <p:spPr>
          <a:xfrm rot="6993179" flipH="1">
            <a:off x="4592751" y="2632792"/>
            <a:ext cx="206540" cy="33566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49" name="Down Arrow 48"/>
          <p:cNvSpPr/>
          <p:nvPr/>
        </p:nvSpPr>
        <p:spPr>
          <a:xfrm rot="9248859" flipH="1">
            <a:off x="5212164" y="3303799"/>
            <a:ext cx="214502" cy="32320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b="1" dirty="0"/>
          </a:p>
        </p:txBody>
      </p:sp>
      <p:sp>
        <p:nvSpPr>
          <p:cNvPr id="53" name="&quot;No&quot; Symbol 52"/>
          <p:cNvSpPr/>
          <p:nvPr/>
        </p:nvSpPr>
        <p:spPr>
          <a:xfrm rot="5400000">
            <a:off x="5603961" y="3493761"/>
            <a:ext cx="480600" cy="503478"/>
          </a:xfrm>
          <a:prstGeom prst="noSmoking">
            <a:avLst>
              <a:gd name="adj" fmla="val 708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279392" y="4267200"/>
            <a:ext cx="461127" cy="46845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06240" y="4349437"/>
            <a:ext cx="628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Stress</a:t>
            </a:r>
            <a:endParaRPr lang="en-US" sz="1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75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" dur="1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1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" dur="1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1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1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1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"/>
                            </p:stCondLst>
                            <p:childTnLst>
                              <p:par>
                                <p:cTn id="3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4" dur="1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1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"/>
                            </p:stCondLst>
                            <p:childTnLst>
                              <p:par>
                                <p:cTn id="3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0" dur="1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6" dur="1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1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2" dur="1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" dur="1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"/>
                            </p:stCondLst>
                            <p:childTnLst>
                              <p:par>
                                <p:cTn id="5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1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8" dur="1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9" dur="1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900"/>
                            </p:stCondLst>
                            <p:childTnLst>
                              <p:par>
                                <p:cTn id="6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4" dur="2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" dur="2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3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6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90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41" grpId="0" animBg="1"/>
      <p:bldP spid="47" grpId="0" animBg="1"/>
      <p:bldP spid="50" grpId="0" animBg="1"/>
      <p:bldP spid="51" grpId="0" animBg="1"/>
      <p:bldP spid="49" grpId="0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19400" y="2667000"/>
            <a:ext cx="2576948" cy="2399306"/>
            <a:chOff x="2819400" y="2667000"/>
            <a:chExt cx="2576948" cy="2399306"/>
          </a:xfrm>
        </p:grpSpPr>
        <p:sp>
          <p:nvSpPr>
            <p:cNvPr id="4" name="Oval 3"/>
            <p:cNvSpPr/>
            <p:nvPr/>
          </p:nvSpPr>
          <p:spPr>
            <a:xfrm>
              <a:off x="2830619" y="2667000"/>
              <a:ext cx="2565729" cy="2399306"/>
            </a:xfrm>
            <a:prstGeom prst="ellipse">
              <a:avLst/>
            </a:prstGeom>
            <a:solidFill>
              <a:srgbClr val="FF66FF">
                <a:alpha val="48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19400" y="3479556"/>
              <a:ext cx="7596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AUD</a:t>
              </a:r>
              <a:endParaRPr lang="en-US" sz="2400" dirty="0"/>
            </a:p>
          </p:txBody>
        </p:sp>
      </p:grpSp>
      <p:sp>
        <p:nvSpPr>
          <p:cNvPr id="80" name="Title 1"/>
          <p:cNvSpPr txBox="1">
            <a:spLocks/>
          </p:cNvSpPr>
          <p:nvPr/>
        </p:nvSpPr>
        <p:spPr>
          <a:xfrm>
            <a:off x="228600" y="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Study Objectives</a:t>
            </a:r>
            <a:endParaRPr lang="en-US" b="1" dirty="0"/>
          </a:p>
        </p:txBody>
      </p:sp>
      <p:sp>
        <p:nvSpPr>
          <p:cNvPr id="39" name="Content Placeholder 9"/>
          <p:cNvSpPr txBox="1">
            <a:spLocks/>
          </p:cNvSpPr>
          <p:nvPr/>
        </p:nvSpPr>
        <p:spPr>
          <a:xfrm>
            <a:off x="141051" y="990600"/>
            <a:ext cx="8626095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u="sng" dirty="0" smtClean="0"/>
              <a:t>Objective 1</a:t>
            </a:r>
            <a:r>
              <a:rPr lang="en-US" sz="2400" dirty="0" smtClean="0"/>
              <a:t>:  Use network analysis to visualize </a:t>
            </a:r>
            <a:r>
              <a:rPr lang="en-US" sz="2400" dirty="0"/>
              <a:t>the </a:t>
            </a:r>
            <a:r>
              <a:rPr lang="en-US" sz="2400" dirty="0" smtClean="0"/>
              <a:t>structure </a:t>
            </a:r>
            <a:r>
              <a:rPr lang="en-US" sz="2400" dirty="0"/>
              <a:t>of unique relationships between elements of the vicious cycle </a:t>
            </a:r>
            <a:r>
              <a:rPr lang="en-US" sz="2400" dirty="0" smtClean="0"/>
              <a:t>model.  </a:t>
            </a:r>
          </a:p>
        </p:txBody>
      </p:sp>
      <p:sp>
        <p:nvSpPr>
          <p:cNvPr id="40" name="Content Placeholder 9"/>
          <p:cNvSpPr txBox="1">
            <a:spLocks/>
          </p:cNvSpPr>
          <p:nvPr/>
        </p:nvSpPr>
        <p:spPr>
          <a:xfrm>
            <a:off x="213105" y="5234388"/>
            <a:ext cx="8778495" cy="1699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u="sng" dirty="0" smtClean="0"/>
              <a:t>Objective 2</a:t>
            </a:r>
            <a:r>
              <a:rPr lang="en-US" sz="2400" dirty="0"/>
              <a:t>:  </a:t>
            </a:r>
            <a:r>
              <a:rPr lang="en-US" sz="2400" dirty="0" smtClean="0"/>
              <a:t>Characterize changes </a:t>
            </a:r>
            <a:r>
              <a:rPr lang="en-US" sz="2400" dirty="0"/>
              <a:t>in </a:t>
            </a:r>
            <a:r>
              <a:rPr lang="en-US" sz="2400" dirty="0" smtClean="0"/>
              <a:t>network structure </a:t>
            </a:r>
            <a:r>
              <a:rPr lang="en-US" sz="2400" dirty="0"/>
              <a:t>when controlling for specific </a:t>
            </a:r>
            <a:r>
              <a:rPr lang="en-US" sz="2400" dirty="0" smtClean="0"/>
              <a:t>elements.</a:t>
            </a:r>
          </a:p>
          <a:p>
            <a:pPr indent="-284163"/>
            <a:r>
              <a:rPr lang="en-US" sz="1800" dirty="0" smtClean="0"/>
              <a:t>Identify central elements, that</a:t>
            </a:r>
            <a:r>
              <a:rPr lang="en-US" sz="1800" dirty="0"/>
              <a:t>, if removed, would maximally disrupt relationships among other elements in the network. </a:t>
            </a: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0" y="914400"/>
            <a:ext cx="9144000" cy="1219200"/>
          </a:xfrm>
          <a:prstGeom prst="rect">
            <a:avLst/>
          </a:prstGeom>
          <a:solidFill>
            <a:schemeClr val="bg1">
              <a:alpha val="67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3606471" y="2667000"/>
            <a:ext cx="2565729" cy="2399306"/>
            <a:chOff x="3606471" y="2667000"/>
            <a:chExt cx="2565729" cy="2399306"/>
          </a:xfrm>
        </p:grpSpPr>
        <p:sp>
          <p:nvSpPr>
            <p:cNvPr id="6" name="Oval 5"/>
            <p:cNvSpPr/>
            <p:nvPr/>
          </p:nvSpPr>
          <p:spPr>
            <a:xfrm>
              <a:off x="3606471" y="2667000"/>
              <a:ext cx="2565729" cy="239930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7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51517" y="3500735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</a:t>
              </a:r>
              <a:endParaRPr lang="en-US" sz="24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43995" y="4976009"/>
            <a:ext cx="85082" cy="25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43996" y="3658008"/>
            <a:ext cx="85082" cy="25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64724" y="2954914"/>
            <a:ext cx="465565" cy="1780743"/>
            <a:chOff x="4264724" y="2954914"/>
            <a:chExt cx="465565" cy="1780743"/>
          </a:xfrm>
        </p:grpSpPr>
        <p:sp>
          <p:nvSpPr>
            <p:cNvPr id="90" name="Oval 89"/>
            <p:cNvSpPr/>
            <p:nvPr/>
          </p:nvSpPr>
          <p:spPr>
            <a:xfrm>
              <a:off x="4269162" y="2954914"/>
              <a:ext cx="461127" cy="46845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DTC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4264724" y="4267200"/>
              <a:ext cx="461127" cy="468457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4206240" y="4349437"/>
            <a:ext cx="628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Stress</a:t>
            </a:r>
            <a:endParaRPr lang="en-US" sz="1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4238980" y="2954914"/>
            <a:ext cx="521489" cy="1801801"/>
            <a:chOff x="5480334" y="3095696"/>
            <a:chExt cx="521489" cy="1801801"/>
          </a:xfrm>
        </p:grpSpPr>
        <p:sp>
          <p:nvSpPr>
            <p:cNvPr id="41" name="&quot;No&quot; Symbol 40"/>
            <p:cNvSpPr/>
            <p:nvPr/>
          </p:nvSpPr>
          <p:spPr>
            <a:xfrm rot="5400000">
              <a:off x="5509784" y="4405458"/>
              <a:ext cx="480600" cy="503478"/>
            </a:xfrm>
            <a:prstGeom prst="noSmoking">
              <a:avLst>
                <a:gd name="adj" fmla="val 708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&quot;No&quot; Symbol 41"/>
            <p:cNvSpPr/>
            <p:nvPr/>
          </p:nvSpPr>
          <p:spPr>
            <a:xfrm rot="5400000">
              <a:off x="5491773" y="3084257"/>
              <a:ext cx="480600" cy="503478"/>
            </a:xfrm>
            <a:prstGeom prst="noSmoking">
              <a:avLst>
                <a:gd name="adj" fmla="val 708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609707" y="3505200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Comorbidity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288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26528 0.003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13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2408 -0.00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-41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6" presetClass="exit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" grpId="0" animBg="1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568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/>
              <a:t>General Methods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17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5927485" y="6660915"/>
            <a:ext cx="117544" cy="388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48" name="Oval 47"/>
          <p:cNvSpPr/>
          <p:nvPr/>
        </p:nvSpPr>
        <p:spPr>
          <a:xfrm>
            <a:off x="4648200" y="3200400"/>
            <a:ext cx="3423927" cy="3491171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52" name="Oval 51"/>
          <p:cNvSpPr/>
          <p:nvPr/>
        </p:nvSpPr>
        <p:spPr>
          <a:xfrm>
            <a:off x="5720073" y="3200400"/>
            <a:ext cx="3423927" cy="3491171"/>
          </a:xfrm>
          <a:prstGeom prst="ellipse">
            <a:avLst/>
          </a:prstGeom>
          <a:solidFill>
            <a:schemeClr val="accent5">
              <a:lumMod val="20000"/>
              <a:lumOff val="80000"/>
              <a:alpha val="67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86500" y="4449920"/>
            <a:ext cx="653729" cy="482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INT</a:t>
            </a:r>
            <a:endParaRPr lang="en-US" sz="3000" dirty="0"/>
          </a:p>
        </p:txBody>
      </p:sp>
      <p:sp>
        <p:nvSpPr>
          <p:cNvPr id="54" name="TextBox 53"/>
          <p:cNvSpPr txBox="1"/>
          <p:nvPr/>
        </p:nvSpPr>
        <p:spPr>
          <a:xfrm>
            <a:off x="4793536" y="4418179"/>
            <a:ext cx="808320" cy="482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AUD</a:t>
            </a:r>
            <a:endParaRPr lang="en-US" sz="3000" dirty="0"/>
          </a:p>
        </p:txBody>
      </p:sp>
      <p:sp>
        <p:nvSpPr>
          <p:cNvPr id="28" name="Content Placeholder 9"/>
          <p:cNvSpPr txBox="1">
            <a:spLocks/>
          </p:cNvSpPr>
          <p:nvPr/>
        </p:nvSpPr>
        <p:spPr>
          <a:xfrm>
            <a:off x="203909" y="152400"/>
            <a:ext cx="8903107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/>
              <a:t>Sample</a:t>
            </a:r>
            <a:r>
              <a:rPr lang="en-US" sz="2600" dirty="0" smtClean="0"/>
              <a:t>	</a:t>
            </a:r>
          </a:p>
          <a:p>
            <a:pPr indent="-228600"/>
            <a:r>
              <a:rPr lang="en-US" sz="1800" dirty="0" smtClean="0"/>
              <a:t>363 AUD Residential inpatients with a comorbid anxiety disorder</a:t>
            </a:r>
          </a:p>
          <a:p>
            <a:pPr indent="-228600"/>
            <a:r>
              <a:rPr lang="en-US" sz="1800" dirty="0" smtClean="0"/>
              <a:t>Assessed at the beginning of residential AUD treatment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619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5927485" y="6660915"/>
            <a:ext cx="117544" cy="388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48" name="Oval 47"/>
          <p:cNvSpPr/>
          <p:nvPr/>
        </p:nvSpPr>
        <p:spPr>
          <a:xfrm>
            <a:off x="4648200" y="3200400"/>
            <a:ext cx="3423927" cy="3491171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52" name="Oval 51"/>
          <p:cNvSpPr/>
          <p:nvPr/>
        </p:nvSpPr>
        <p:spPr>
          <a:xfrm>
            <a:off x="5720073" y="3200400"/>
            <a:ext cx="3423927" cy="3491171"/>
          </a:xfrm>
          <a:prstGeom prst="ellipse">
            <a:avLst/>
          </a:prstGeom>
          <a:solidFill>
            <a:schemeClr val="accent5">
              <a:lumMod val="20000"/>
              <a:lumOff val="80000"/>
              <a:alpha val="67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86500" y="4449920"/>
            <a:ext cx="653729" cy="482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INT</a:t>
            </a:r>
            <a:endParaRPr lang="en-US" sz="3000" dirty="0"/>
          </a:p>
        </p:txBody>
      </p:sp>
      <p:sp>
        <p:nvSpPr>
          <p:cNvPr id="54" name="TextBox 53"/>
          <p:cNvSpPr txBox="1"/>
          <p:nvPr/>
        </p:nvSpPr>
        <p:spPr>
          <a:xfrm>
            <a:off x="4793536" y="4418179"/>
            <a:ext cx="808320" cy="482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AUD</a:t>
            </a:r>
            <a:endParaRPr lang="en-US" sz="3000" dirty="0"/>
          </a:p>
        </p:txBody>
      </p:sp>
      <p:sp>
        <p:nvSpPr>
          <p:cNvPr id="114" name="Content Placeholder 9"/>
          <p:cNvSpPr txBox="1">
            <a:spLocks/>
          </p:cNvSpPr>
          <p:nvPr/>
        </p:nvSpPr>
        <p:spPr>
          <a:xfrm>
            <a:off x="152400" y="1219200"/>
            <a:ext cx="8954616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Level </a:t>
            </a:r>
            <a:r>
              <a:rPr lang="en-US" sz="2400" b="1" dirty="0"/>
              <a:t>of </a:t>
            </a:r>
            <a:r>
              <a:rPr lang="en-US" sz="2400" b="1" dirty="0" smtClean="0"/>
              <a:t>Analysis</a:t>
            </a:r>
            <a:r>
              <a:rPr lang="en-US" sz="2400" dirty="0" smtClean="0"/>
              <a:t>	</a:t>
            </a:r>
            <a:endParaRPr lang="en-US" sz="1900" dirty="0" smtClean="0"/>
          </a:p>
          <a:p>
            <a:pPr indent="-174625"/>
            <a:r>
              <a:rPr lang="en-US" sz="1800" dirty="0"/>
              <a:t>Most NA studies in psychopathology </a:t>
            </a:r>
            <a:r>
              <a:rPr lang="en-US" sz="1800" dirty="0" smtClean="0"/>
              <a:t>define network elements at the symptom level</a:t>
            </a:r>
          </a:p>
          <a:p>
            <a:pPr indent="-174625"/>
            <a:r>
              <a:rPr lang="en-US" sz="1800" dirty="0" smtClean="0"/>
              <a:t>A smaller </a:t>
            </a:r>
            <a:r>
              <a:rPr lang="en-US" sz="1800" dirty="0"/>
              <a:t>number </a:t>
            </a:r>
            <a:r>
              <a:rPr lang="en-US" sz="1800" dirty="0" smtClean="0"/>
              <a:t>define elements at the </a:t>
            </a:r>
            <a:r>
              <a:rPr lang="en-US" sz="1800" b="1" u="sng" dirty="0" smtClean="0"/>
              <a:t>symptom/behavioral aggregate level</a:t>
            </a:r>
          </a:p>
          <a:p>
            <a:pPr indent="-174625"/>
            <a:r>
              <a:rPr lang="en-US" sz="1800" dirty="0" smtClean="0"/>
              <a:t>We adopt the former </a:t>
            </a:r>
            <a:r>
              <a:rPr lang="en-US" sz="1800" dirty="0"/>
              <a:t>to align </a:t>
            </a:r>
            <a:r>
              <a:rPr lang="en-US" sz="1800" dirty="0" smtClean="0"/>
              <a:t>with the theoretical conceptualization of the vicious cycle</a:t>
            </a:r>
            <a:endParaRPr lang="en-US" sz="1800" dirty="0"/>
          </a:p>
          <a:p>
            <a:pPr marL="0" indent="0">
              <a:buNone/>
            </a:pPr>
            <a:endParaRPr lang="en-US" sz="2100" dirty="0" smtClean="0"/>
          </a:p>
        </p:txBody>
      </p:sp>
      <p:sp>
        <p:nvSpPr>
          <p:cNvPr id="28" name="Content Placeholder 9"/>
          <p:cNvSpPr txBox="1">
            <a:spLocks/>
          </p:cNvSpPr>
          <p:nvPr/>
        </p:nvSpPr>
        <p:spPr>
          <a:xfrm>
            <a:off x="203909" y="152400"/>
            <a:ext cx="8903107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/>
              <a:t>Sample</a:t>
            </a:r>
            <a:r>
              <a:rPr lang="en-US" sz="2600" dirty="0" smtClean="0"/>
              <a:t>	</a:t>
            </a:r>
          </a:p>
          <a:p>
            <a:pPr indent="-228600"/>
            <a:r>
              <a:rPr lang="en-US" sz="1800" dirty="0" smtClean="0"/>
              <a:t>363 AUD Residential inpatients with a comorbid anxiety disorder</a:t>
            </a:r>
          </a:p>
          <a:p>
            <a:pPr indent="-228600"/>
            <a:r>
              <a:rPr lang="en-US" sz="1800" dirty="0" smtClean="0"/>
              <a:t>Assessed at the beginning of residential AUD treatment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52400" y="76200"/>
            <a:ext cx="8308564" cy="1066800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2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Conflicts of Interest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</a:t>
            </a:r>
            <a:r>
              <a:rPr lang="en-US" dirty="0"/>
              <a:t>, or an immediate family member, including a spouse or partner, have no financial relationships or any other relationship which could reasonably be considered a conflict of interest relevant to the content of this CE activity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5927485" y="6660915"/>
            <a:ext cx="117544" cy="388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48" name="Oval 47"/>
          <p:cNvSpPr/>
          <p:nvPr/>
        </p:nvSpPr>
        <p:spPr>
          <a:xfrm>
            <a:off x="4648200" y="3200400"/>
            <a:ext cx="3423927" cy="3491171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52" name="Oval 51"/>
          <p:cNvSpPr/>
          <p:nvPr/>
        </p:nvSpPr>
        <p:spPr>
          <a:xfrm>
            <a:off x="5720073" y="3200400"/>
            <a:ext cx="3423927" cy="3491171"/>
          </a:xfrm>
          <a:prstGeom prst="ellipse">
            <a:avLst/>
          </a:prstGeom>
          <a:solidFill>
            <a:schemeClr val="accent5">
              <a:lumMod val="20000"/>
              <a:lumOff val="80000"/>
              <a:alpha val="67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86500" y="4449920"/>
            <a:ext cx="653729" cy="482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INT</a:t>
            </a:r>
            <a:endParaRPr lang="en-US" sz="3000" dirty="0"/>
          </a:p>
        </p:txBody>
      </p:sp>
      <p:sp>
        <p:nvSpPr>
          <p:cNvPr id="54" name="TextBox 53"/>
          <p:cNvSpPr txBox="1"/>
          <p:nvPr/>
        </p:nvSpPr>
        <p:spPr>
          <a:xfrm>
            <a:off x="4793536" y="4418179"/>
            <a:ext cx="808320" cy="482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AUD</a:t>
            </a:r>
            <a:endParaRPr lang="en-US" sz="3000" dirty="0"/>
          </a:p>
        </p:txBody>
      </p:sp>
      <p:sp>
        <p:nvSpPr>
          <p:cNvPr id="114" name="Content Placeholder 9"/>
          <p:cNvSpPr txBox="1">
            <a:spLocks/>
          </p:cNvSpPr>
          <p:nvPr/>
        </p:nvSpPr>
        <p:spPr>
          <a:xfrm>
            <a:off x="152400" y="1219200"/>
            <a:ext cx="8954616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Level </a:t>
            </a:r>
            <a:r>
              <a:rPr lang="en-US" sz="2400" b="1" dirty="0"/>
              <a:t>of </a:t>
            </a:r>
            <a:r>
              <a:rPr lang="en-US" sz="2400" b="1" dirty="0" smtClean="0"/>
              <a:t>Analysis</a:t>
            </a:r>
            <a:r>
              <a:rPr lang="en-US" sz="2400" dirty="0" smtClean="0"/>
              <a:t>	</a:t>
            </a:r>
            <a:endParaRPr lang="en-US" sz="1900" dirty="0" smtClean="0"/>
          </a:p>
          <a:p>
            <a:pPr indent="-174625"/>
            <a:r>
              <a:rPr lang="en-US" sz="1800" dirty="0"/>
              <a:t>Most NA studies in psychopathology </a:t>
            </a:r>
            <a:r>
              <a:rPr lang="en-US" sz="1800" dirty="0" smtClean="0"/>
              <a:t>define network elements at the symptom level</a:t>
            </a:r>
          </a:p>
          <a:p>
            <a:pPr indent="-174625"/>
            <a:r>
              <a:rPr lang="en-US" sz="1800" dirty="0" smtClean="0"/>
              <a:t>A smaller </a:t>
            </a:r>
            <a:r>
              <a:rPr lang="en-US" sz="1800" dirty="0"/>
              <a:t>number </a:t>
            </a:r>
            <a:r>
              <a:rPr lang="en-US" sz="1800" dirty="0" smtClean="0"/>
              <a:t>define elements at the </a:t>
            </a:r>
            <a:r>
              <a:rPr lang="en-US" sz="1800" b="1" u="sng" dirty="0" smtClean="0"/>
              <a:t>symptom/behavioral aggregate level</a:t>
            </a:r>
          </a:p>
          <a:p>
            <a:pPr indent="-174625"/>
            <a:r>
              <a:rPr lang="en-US" sz="1800" dirty="0" smtClean="0"/>
              <a:t>We adopt the former </a:t>
            </a:r>
            <a:r>
              <a:rPr lang="en-US" sz="1800" dirty="0"/>
              <a:t>to align </a:t>
            </a:r>
            <a:r>
              <a:rPr lang="en-US" sz="1800" dirty="0" smtClean="0"/>
              <a:t>with the theoretical conceptualization of the vicious cycle</a:t>
            </a:r>
            <a:endParaRPr lang="en-US" sz="1800" dirty="0"/>
          </a:p>
          <a:p>
            <a:pPr marL="0" indent="0">
              <a:buNone/>
            </a:pPr>
            <a:endParaRPr lang="en-US" sz="2100" dirty="0" smtClean="0"/>
          </a:p>
        </p:txBody>
      </p:sp>
      <p:sp>
        <p:nvSpPr>
          <p:cNvPr id="28" name="Content Placeholder 9"/>
          <p:cNvSpPr txBox="1">
            <a:spLocks/>
          </p:cNvSpPr>
          <p:nvPr/>
        </p:nvSpPr>
        <p:spPr>
          <a:xfrm>
            <a:off x="203909" y="152400"/>
            <a:ext cx="8903107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/>
              <a:t>Sample</a:t>
            </a:r>
            <a:r>
              <a:rPr lang="en-US" sz="2600" dirty="0" smtClean="0"/>
              <a:t>	</a:t>
            </a:r>
          </a:p>
          <a:p>
            <a:pPr indent="-228600"/>
            <a:r>
              <a:rPr lang="en-US" sz="1800" dirty="0" smtClean="0"/>
              <a:t>363 AUD Residential inpatients with a comorbid anxiety disorder</a:t>
            </a:r>
          </a:p>
          <a:p>
            <a:pPr indent="-228600"/>
            <a:r>
              <a:rPr lang="en-US" sz="1800" dirty="0" smtClean="0"/>
              <a:t>Assessed at the beginning of residential AUD treatment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707" y="2667000"/>
            <a:ext cx="58670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Measures</a:t>
            </a:r>
          </a:p>
          <a:p>
            <a:pPr marL="339725" indent="-165100">
              <a:buFont typeface="Arial" panose="020B0604020202020204" pitchFamily="34" charset="0"/>
              <a:buChar char="•"/>
            </a:pPr>
            <a:r>
              <a:rPr lang="en-US" dirty="0" smtClean="0"/>
              <a:t>Network elements </a:t>
            </a:r>
            <a:r>
              <a:rPr lang="en-US" dirty="0"/>
              <a:t>operationalized as </a:t>
            </a:r>
            <a:r>
              <a:rPr lang="en-US" dirty="0" smtClean="0"/>
              <a:t>summary </a:t>
            </a:r>
            <a:r>
              <a:rPr lang="en-US" dirty="0"/>
              <a:t>scores representing levels of the following </a:t>
            </a:r>
            <a:r>
              <a:rPr lang="en-US" u="sng" dirty="0" smtClean="0"/>
              <a:t>constructs</a:t>
            </a:r>
            <a:r>
              <a:rPr lang="en-US" dirty="0"/>
              <a:t>: 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14401" y="3864052"/>
            <a:ext cx="4724399" cy="1712222"/>
            <a:chOff x="914401" y="3864052"/>
            <a:chExt cx="4724399" cy="1712222"/>
          </a:xfrm>
        </p:grpSpPr>
        <p:grpSp>
          <p:nvGrpSpPr>
            <p:cNvPr id="17" name="Group 16"/>
            <p:cNvGrpSpPr/>
            <p:nvPr/>
          </p:nvGrpSpPr>
          <p:grpSpPr>
            <a:xfrm>
              <a:off x="4783964" y="3864052"/>
              <a:ext cx="854836" cy="1712222"/>
              <a:chOff x="4797209" y="3864052"/>
              <a:chExt cx="854836" cy="1712222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852555" y="3864052"/>
                <a:ext cx="749300" cy="1712222"/>
                <a:chOff x="4267200" y="2362200"/>
                <a:chExt cx="838200" cy="1965960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4267200" y="3665220"/>
                  <a:ext cx="705693" cy="662940"/>
                </a:xfrm>
                <a:prstGeom prst="ellipse">
                  <a:avLst/>
                </a:prstGeom>
                <a:solidFill>
                  <a:srgbClr val="FF66FF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4399707" y="2362200"/>
                  <a:ext cx="705693" cy="662940"/>
                </a:xfrm>
                <a:prstGeom prst="ellipse">
                  <a:avLst/>
                </a:prstGeom>
                <a:solidFill>
                  <a:srgbClr val="FF66FF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3" name="Rectangle 62"/>
              <p:cNvSpPr/>
              <p:nvPr/>
            </p:nvSpPr>
            <p:spPr>
              <a:xfrm>
                <a:off x="4936015" y="3967664"/>
                <a:ext cx="7160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Crave</a:t>
                </a:r>
                <a:endParaRPr lang="en-US" b="1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797209" y="5105400"/>
                <a:ext cx="7024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Drink</a:t>
                </a:r>
                <a:endParaRPr lang="en-US" b="1" dirty="0"/>
              </a:p>
            </p:txBody>
          </p:sp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203" b="56303"/>
            <a:stretch/>
          </p:blipFill>
          <p:spPr bwMode="auto">
            <a:xfrm>
              <a:off x="914401" y="3874723"/>
              <a:ext cx="1887166" cy="1175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2787939" y="3343250"/>
            <a:ext cx="6051261" cy="1287229"/>
            <a:chOff x="2787939" y="3343250"/>
            <a:chExt cx="6051261" cy="1287229"/>
          </a:xfrm>
        </p:grpSpPr>
        <p:grpSp>
          <p:nvGrpSpPr>
            <p:cNvPr id="20" name="Group 19"/>
            <p:cNvGrpSpPr/>
            <p:nvPr/>
          </p:nvGrpSpPr>
          <p:grpSpPr>
            <a:xfrm>
              <a:off x="7659001" y="3343250"/>
              <a:ext cx="1180199" cy="1044126"/>
              <a:chOff x="7659001" y="3343250"/>
              <a:chExt cx="1180199" cy="1044126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7680989" y="3343250"/>
                <a:ext cx="1122420" cy="1044126"/>
                <a:chOff x="7467600" y="1905000"/>
                <a:chExt cx="1255589" cy="1198857"/>
              </a:xfrm>
            </p:grpSpPr>
            <p:sp>
              <p:nvSpPr>
                <p:cNvPr id="110" name="Oval 109"/>
                <p:cNvSpPr/>
                <p:nvPr/>
              </p:nvSpPr>
              <p:spPr>
                <a:xfrm>
                  <a:off x="8017495" y="2440917"/>
                  <a:ext cx="705694" cy="662940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7467600" y="1905000"/>
                  <a:ext cx="705693" cy="662940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5" name="Rectangle 64"/>
              <p:cNvSpPr/>
              <p:nvPr/>
            </p:nvSpPr>
            <p:spPr>
              <a:xfrm>
                <a:off x="7659001" y="3448265"/>
                <a:ext cx="651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 smtClean="0"/>
                  <a:t>Depr</a:t>
                </a:r>
                <a:endParaRPr lang="en-US" b="1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8207296" y="3789402"/>
                <a:ext cx="631904" cy="553998"/>
              </a:xfrm>
              <a:prstGeom prst="rect">
                <a:avLst/>
              </a:prstGeom>
            </p:spPr>
            <p:txBody>
              <a:bodyPr wrap="none" tIns="0" bIns="0">
                <a:noAutofit/>
              </a:bodyPr>
              <a:lstStyle/>
              <a:p>
                <a:r>
                  <a:rPr lang="en-US" b="1" dirty="0" smtClean="0"/>
                  <a:t>Gen</a:t>
                </a:r>
              </a:p>
              <a:p>
                <a:r>
                  <a:rPr lang="en-US" b="1" dirty="0" err="1" smtClean="0"/>
                  <a:t>Anx</a:t>
                </a:r>
                <a:endParaRPr lang="en-US" b="1" dirty="0"/>
              </a:p>
            </p:txBody>
          </p:sp>
        </p:grpSp>
        <p:pic>
          <p:nvPicPr>
            <p:cNvPr id="74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236" b="71897"/>
            <a:stretch/>
          </p:blipFill>
          <p:spPr bwMode="auto">
            <a:xfrm>
              <a:off x="2787939" y="3874723"/>
              <a:ext cx="1420880" cy="755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2787939" y="4636008"/>
            <a:ext cx="6008645" cy="1949016"/>
            <a:chOff x="2787939" y="4636008"/>
            <a:chExt cx="6008645" cy="1949016"/>
          </a:xfrm>
        </p:grpSpPr>
        <p:grpSp>
          <p:nvGrpSpPr>
            <p:cNvPr id="22" name="Group 21"/>
            <p:cNvGrpSpPr/>
            <p:nvPr/>
          </p:nvGrpSpPr>
          <p:grpSpPr>
            <a:xfrm>
              <a:off x="7620924" y="4945804"/>
              <a:ext cx="1175660" cy="1639220"/>
              <a:chOff x="7620924" y="4945804"/>
              <a:chExt cx="1175660" cy="163922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7645400" y="4945804"/>
                <a:ext cx="1151184" cy="1639220"/>
                <a:chOff x="7418928" y="3604260"/>
                <a:chExt cx="1287765" cy="1882140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7418928" y="4823460"/>
                  <a:ext cx="705693" cy="66294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7904485" y="3604260"/>
                  <a:ext cx="705693" cy="66294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8001000" y="4343400"/>
                  <a:ext cx="705693" cy="66294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8" name="Rectangle 67"/>
              <p:cNvSpPr/>
              <p:nvPr/>
            </p:nvSpPr>
            <p:spPr>
              <a:xfrm>
                <a:off x="8023695" y="5049826"/>
                <a:ext cx="7393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Social</a:t>
                </a:r>
                <a:endParaRPr lang="en-US" b="1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620924" y="6111669"/>
                <a:ext cx="6931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Panic</a:t>
                </a:r>
                <a:endParaRPr lang="en-US" b="1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153400" y="5650468"/>
                <a:ext cx="6360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 smtClean="0"/>
                  <a:t>Agor</a:t>
                </a:r>
                <a:endParaRPr lang="en-US" b="1" dirty="0"/>
              </a:p>
            </p:txBody>
          </p:sp>
        </p:grpSp>
        <p:pic>
          <p:nvPicPr>
            <p:cNvPr id="78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236" t="28576" b="57497"/>
            <a:stretch/>
          </p:blipFill>
          <p:spPr bwMode="auto">
            <a:xfrm>
              <a:off x="2787939" y="4636008"/>
              <a:ext cx="1420880" cy="374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7" name="Rectangle 46"/>
          <p:cNvSpPr/>
          <p:nvPr/>
        </p:nvSpPr>
        <p:spPr>
          <a:xfrm>
            <a:off x="152400" y="76200"/>
            <a:ext cx="8308564" cy="1066800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49" name="Rectangle 48"/>
          <p:cNvSpPr/>
          <p:nvPr/>
        </p:nvSpPr>
        <p:spPr>
          <a:xfrm>
            <a:off x="228600" y="1295400"/>
            <a:ext cx="8610600" cy="1322962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914401" y="3537221"/>
            <a:ext cx="6744600" cy="3015979"/>
            <a:chOff x="914401" y="3537221"/>
            <a:chExt cx="6744600" cy="3015979"/>
          </a:xfrm>
        </p:grpSpPr>
        <p:grpSp>
          <p:nvGrpSpPr>
            <p:cNvPr id="24" name="Group 23"/>
            <p:cNvGrpSpPr/>
            <p:nvPr/>
          </p:nvGrpSpPr>
          <p:grpSpPr>
            <a:xfrm>
              <a:off x="5927487" y="3537221"/>
              <a:ext cx="1731514" cy="2870830"/>
              <a:chOff x="5927487" y="3537221"/>
              <a:chExt cx="1731514" cy="287083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927487" y="4685625"/>
                <a:ext cx="117544" cy="388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200" b="1" dirty="0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6487391" y="3537221"/>
                <a:ext cx="1171610" cy="2870830"/>
                <a:chOff x="6096000" y="2063135"/>
                <a:chExt cx="1310615" cy="3296265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6096000" y="4696460"/>
                  <a:ext cx="705693" cy="662940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6160720" y="2063135"/>
                  <a:ext cx="705693" cy="662940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6700922" y="2649961"/>
                  <a:ext cx="705693" cy="662940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Autofit/>
                </a:bodyPr>
                <a:lstStyle/>
                <a:p>
                  <a:pPr algn="ctr"/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Rectangle 14"/>
              <p:cNvSpPr/>
              <p:nvPr/>
            </p:nvSpPr>
            <p:spPr>
              <a:xfrm>
                <a:off x="6581747" y="3641243"/>
                <a:ext cx="5578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DTC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067172" y="4038600"/>
                <a:ext cx="59182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/>
                  <a:t>Self </a:t>
                </a:r>
              </a:p>
              <a:p>
                <a:pPr algn="ctr"/>
                <a:r>
                  <a:rPr lang="en-US" b="1" dirty="0" smtClean="0"/>
                  <a:t>E</a:t>
                </a:r>
                <a:endParaRPr lang="en-US" b="1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400800" y="5943600"/>
                <a:ext cx="8307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 smtClean="0"/>
                  <a:t>Stress</a:t>
                </a:r>
                <a:endParaRPr lang="en-US" b="1" dirty="0"/>
              </a:p>
            </p:txBody>
          </p:sp>
        </p:grpSp>
        <p:pic>
          <p:nvPicPr>
            <p:cNvPr id="51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657"/>
            <a:stretch/>
          </p:blipFill>
          <p:spPr bwMode="auto">
            <a:xfrm>
              <a:off x="914401" y="4987926"/>
              <a:ext cx="3295204" cy="1565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2902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Oval 3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u="sng" dirty="0" smtClean="0"/>
              <a:t>Objective 1</a:t>
            </a:r>
            <a:r>
              <a:rPr lang="en-US" sz="7200" b="1" dirty="0" smtClean="0"/>
              <a:t>: </a:t>
            </a:r>
            <a:br>
              <a:rPr lang="en-US" sz="7200" b="1" dirty="0" smtClean="0"/>
            </a:br>
            <a:r>
              <a:rPr lang="en-US" sz="7200" b="1" dirty="0" smtClean="0"/>
              <a:t>Visualizing the Network Structure of the Vicious Cycle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84387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>
            <a:spLocks/>
          </p:cNvSpPr>
          <p:nvPr/>
        </p:nvSpPr>
        <p:spPr>
          <a:xfrm>
            <a:off x="228600" y="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Using GLASSO to visualize </a:t>
            </a:r>
            <a:r>
              <a:rPr lang="en-US" sz="2800" b="1" dirty="0"/>
              <a:t>the </a:t>
            </a:r>
            <a:r>
              <a:rPr lang="en-US" sz="2800" b="1" dirty="0" smtClean="0"/>
              <a:t>structure </a:t>
            </a:r>
            <a:r>
              <a:rPr lang="en-US" sz="2800" b="1" dirty="0"/>
              <a:t>of unique relationships </a:t>
            </a:r>
            <a:r>
              <a:rPr lang="en-US" sz="2800" b="1" dirty="0" smtClean="0"/>
              <a:t>within the Vicious Cycle</a:t>
            </a:r>
            <a:endParaRPr lang="en-US" sz="28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6200" y="5943600"/>
            <a:ext cx="4083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/>
            <a:r>
              <a:rPr lang="en-US" dirty="0" smtClean="0"/>
              <a:t>*Lines/edges represents </a:t>
            </a:r>
            <a:r>
              <a:rPr lang="en-US" dirty="0"/>
              <a:t>the relationship between two elements while controlling for all other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056295" y="1066800"/>
            <a:ext cx="237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GLASSO Network</a:t>
            </a:r>
          </a:p>
        </p:txBody>
      </p:sp>
      <p:pic>
        <p:nvPicPr>
          <p:cNvPr id="162" name="Picture 16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3" t="6458" r="6875" b="6667"/>
          <a:stretch/>
        </p:blipFill>
        <p:spPr bwMode="auto">
          <a:xfrm>
            <a:off x="216408" y="1895234"/>
            <a:ext cx="3886200" cy="397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" name="Oval 152"/>
          <p:cNvSpPr/>
          <p:nvPr/>
        </p:nvSpPr>
        <p:spPr>
          <a:xfrm>
            <a:off x="3690493" y="4083188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2283079" y="1935480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1680082" y="3151632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1375283" y="4706112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2255520" y="5449032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335280" y="3764280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216408" y="4507992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1233" y="5321808"/>
            <a:ext cx="381000" cy="385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99158" y="3891081"/>
            <a:ext cx="1041400" cy="1144471"/>
            <a:chOff x="1899158" y="3891081"/>
            <a:chExt cx="1041400" cy="1144471"/>
          </a:xfrm>
          <a:solidFill>
            <a:schemeClr val="bg1"/>
          </a:solidFill>
        </p:grpSpPr>
        <p:sp>
          <p:nvSpPr>
            <p:cNvPr id="163" name="Oval 162"/>
            <p:cNvSpPr/>
            <p:nvPr/>
          </p:nvSpPr>
          <p:spPr>
            <a:xfrm>
              <a:off x="1899158" y="3891081"/>
              <a:ext cx="377825" cy="381001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562733" y="4654551"/>
              <a:ext cx="377825" cy="381001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810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>
            <a:spLocks/>
          </p:cNvSpPr>
          <p:nvPr/>
        </p:nvSpPr>
        <p:spPr>
          <a:xfrm>
            <a:off x="228600" y="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DTC and stress served as bridging elements between internalizing and alcohol elements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200" y="5943600"/>
            <a:ext cx="4083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/>
            <a:r>
              <a:rPr lang="en-US" dirty="0" smtClean="0"/>
              <a:t>*Lines/edges represents </a:t>
            </a:r>
            <a:r>
              <a:rPr lang="en-US" dirty="0"/>
              <a:t>the relationship between two elements while controlling for all other </a:t>
            </a:r>
            <a:r>
              <a:rPr lang="en-US" dirty="0" smtClean="0"/>
              <a:t>elements</a:t>
            </a:r>
            <a:endParaRPr lang="en-US" dirty="0"/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35612"/>
              </p:ext>
            </p:extLst>
          </p:nvPr>
        </p:nvGraphicFramePr>
        <p:xfrm>
          <a:off x="5319409" y="1729543"/>
          <a:ext cx="1975803" cy="433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084"/>
                <a:gridCol w="1434719"/>
              </a:tblGrid>
              <a:tr h="1524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Alcohol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sz="1400" b="1" smtClean="0"/>
                        <a:t>CRA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Craving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DRI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Total Drinks 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Internalizing - Distress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GA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</a:t>
                      </a:r>
                      <a:r>
                        <a:rPr lang="en-US" sz="1400" baseline="0" dirty="0" smtClean="0"/>
                        <a:t> Anxiety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Depression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Internalizing - Distress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SOC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Social Anxiety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PAN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Panic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AGR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Agoraphobia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4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Vicious</a:t>
                      </a:r>
                      <a:r>
                        <a:rPr lang="en-US" sz="1400" b="1" baseline="0" dirty="0" smtClean="0"/>
                        <a:t> Cycle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DTC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Drinking to Cope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Self-efficacy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STR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Perceived Stress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57800" y="1666875"/>
            <a:ext cx="2209800" cy="4419600"/>
          </a:xfrm>
          <a:prstGeom prst="rect">
            <a:avLst/>
          </a:prstGeom>
          <a:solidFill>
            <a:schemeClr val="bg1">
              <a:alpha val="44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1056295" y="1066800"/>
            <a:ext cx="237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GLASSO Network</a:t>
            </a:r>
          </a:p>
        </p:txBody>
      </p:sp>
      <p:pic>
        <p:nvPicPr>
          <p:cNvPr id="162" name="Picture 16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3" t="6458" r="6875" b="6667"/>
          <a:stretch/>
        </p:blipFill>
        <p:spPr bwMode="auto">
          <a:xfrm>
            <a:off x="216408" y="1895234"/>
            <a:ext cx="3886200" cy="397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" name="Oval 152"/>
          <p:cNvSpPr/>
          <p:nvPr/>
        </p:nvSpPr>
        <p:spPr>
          <a:xfrm>
            <a:off x="3690493" y="4083188"/>
            <a:ext cx="381000" cy="385883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2283079" y="1935480"/>
            <a:ext cx="381000" cy="385883"/>
          </a:xfrm>
          <a:prstGeom prst="ellipse">
            <a:avLst/>
          </a:prstGeom>
          <a:solidFill>
            <a:srgbClr val="FF66FF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1680082" y="3151632"/>
            <a:ext cx="381000" cy="385883"/>
          </a:xfrm>
          <a:prstGeom prst="ellipse">
            <a:avLst/>
          </a:prstGeom>
          <a:solidFill>
            <a:srgbClr val="FF66FF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1375283" y="4706112"/>
            <a:ext cx="381000" cy="38588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2255520" y="5449032"/>
            <a:ext cx="381000" cy="38588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335280" y="3764280"/>
            <a:ext cx="381000" cy="385883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216408" y="4507992"/>
            <a:ext cx="381000" cy="38588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1233" y="5321808"/>
            <a:ext cx="381000" cy="385883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220932" y="1947446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DRI</a:t>
            </a:r>
            <a:endParaRPr lang="en-US" sz="16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1597152" y="3166646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CRA</a:t>
            </a:r>
            <a:endParaRPr lang="en-US" sz="16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3646794" y="4106852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SEL</a:t>
            </a:r>
            <a:endParaRPr lang="en-US" sz="16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305207" y="3768298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GA</a:t>
            </a:r>
            <a:endParaRPr lang="en-US" sz="16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152400" y="453542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SOC</a:t>
            </a:r>
            <a:endParaRPr lang="en-US" sz="16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1313688" y="4718304"/>
            <a:ext cx="539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PAN</a:t>
            </a:r>
            <a:endParaRPr lang="en-US" sz="16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818868" y="3891081"/>
            <a:ext cx="1192599" cy="1144471"/>
            <a:chOff x="1818868" y="3891081"/>
            <a:chExt cx="1192599" cy="1144471"/>
          </a:xfrm>
        </p:grpSpPr>
        <p:grpSp>
          <p:nvGrpSpPr>
            <p:cNvPr id="12" name="Group 11"/>
            <p:cNvGrpSpPr/>
            <p:nvPr/>
          </p:nvGrpSpPr>
          <p:grpSpPr>
            <a:xfrm>
              <a:off x="1818868" y="3891081"/>
              <a:ext cx="517129" cy="381001"/>
              <a:chOff x="1818868" y="3891081"/>
              <a:chExt cx="517129" cy="381001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899158" y="3891081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818868" y="3913911"/>
                <a:ext cx="5171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DTC</a:t>
                </a:r>
                <a:endParaRPr lang="en-US" sz="1600" b="1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514600" y="4654551"/>
              <a:ext cx="496867" cy="381001"/>
              <a:chOff x="2514600" y="4654551"/>
              <a:chExt cx="496867" cy="381001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2562733" y="4654551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2514600" y="4675774"/>
                <a:ext cx="4968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STR</a:t>
                </a:r>
                <a:endParaRPr lang="en-US" sz="1600" b="1" dirty="0"/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2185416" y="5472696"/>
            <a:ext cx="554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AGR</a:t>
            </a:r>
            <a:endParaRPr lang="en-US" sz="16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650283" y="5334000"/>
            <a:ext cx="522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DEP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181600" y="1214735"/>
            <a:ext cx="226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Legend</a:t>
            </a:r>
          </a:p>
        </p:txBody>
      </p:sp>
    </p:spTree>
    <p:extLst>
      <p:ext uri="{BB962C8B-B14F-4D97-AF65-F5344CB8AC3E}">
        <p14:creationId xmlns:p14="http://schemas.microsoft.com/office/powerpoint/2010/main" val="321938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>
            <a:spLocks/>
          </p:cNvSpPr>
          <p:nvPr/>
        </p:nvSpPr>
        <p:spPr>
          <a:xfrm>
            <a:off x="228600" y="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DTC </a:t>
            </a:r>
            <a:r>
              <a:rPr lang="en-US" sz="2800" b="1" dirty="0"/>
              <a:t>was the most central element in the GLASSO </a:t>
            </a:r>
            <a:r>
              <a:rPr lang="en-US" sz="2800" b="1" dirty="0" smtClean="0"/>
              <a:t>network</a:t>
            </a:r>
            <a:endParaRPr lang="en-US" sz="28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4191000" y="1676400"/>
            <a:ext cx="4831715" cy="3472333"/>
            <a:chOff x="4533658" y="2076209"/>
            <a:chExt cx="4334528" cy="2952991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3658" y="2076209"/>
              <a:ext cx="4334528" cy="2952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4629930" y="3471981"/>
              <a:ext cx="4238256" cy="33801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190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343400" y="5103674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u="sng" dirty="0" smtClean="0"/>
              <a:t>Betweenness</a:t>
            </a:r>
            <a:r>
              <a:rPr lang="en-US" dirty="0" smtClean="0"/>
              <a:t>: lies on the shortest path between other elements 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u="sng" dirty="0" smtClean="0"/>
              <a:t>Strength</a:t>
            </a:r>
            <a:r>
              <a:rPr lang="en-US" dirty="0" smtClean="0"/>
              <a:t>: has the highest sum of connected edge weights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u="sng" dirty="0"/>
              <a:t>Closeness</a:t>
            </a:r>
            <a:r>
              <a:rPr lang="en-US" dirty="0"/>
              <a:t>:  </a:t>
            </a:r>
            <a:r>
              <a:rPr lang="en-US" dirty="0" smtClean="0"/>
              <a:t>has </a:t>
            </a:r>
            <a:r>
              <a:rPr lang="en-US" dirty="0"/>
              <a:t>the highest # of actual (vs. possible) </a:t>
            </a:r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68487" y="1066800"/>
            <a:ext cx="237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GLASSO Network</a:t>
            </a:r>
          </a:p>
        </p:txBody>
      </p:sp>
      <p:sp>
        <p:nvSpPr>
          <p:cNvPr id="2" name="Rectangle 1"/>
          <p:cNvSpPr/>
          <p:nvPr/>
        </p:nvSpPr>
        <p:spPr>
          <a:xfrm>
            <a:off x="4838246" y="1066800"/>
            <a:ext cx="384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Centrality </a:t>
            </a:r>
            <a:r>
              <a:rPr lang="en-US" sz="2400" dirty="0" smtClean="0"/>
              <a:t>Plot results </a:t>
            </a:r>
            <a:r>
              <a:rPr lang="en-US" sz="2400" b="1" dirty="0" smtClean="0"/>
              <a:t>for</a:t>
            </a:r>
            <a:r>
              <a:rPr lang="en-US" sz="2400" dirty="0" smtClean="0"/>
              <a:t> </a:t>
            </a:r>
            <a:r>
              <a:rPr lang="en-US" sz="2400" b="1" dirty="0" smtClean="0"/>
              <a:t>DTC</a:t>
            </a:r>
            <a:endParaRPr lang="en-US" sz="2400" b="1" u="sng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2400" y="1895234"/>
            <a:ext cx="3962792" cy="3972166"/>
            <a:chOff x="152400" y="1895234"/>
            <a:chExt cx="3962792" cy="3972166"/>
          </a:xfrm>
        </p:grpSpPr>
        <p:grpSp>
          <p:nvGrpSpPr>
            <p:cNvPr id="23" name="Group 22"/>
            <p:cNvGrpSpPr/>
            <p:nvPr/>
          </p:nvGrpSpPr>
          <p:grpSpPr>
            <a:xfrm>
              <a:off x="216408" y="1895234"/>
              <a:ext cx="3886200" cy="3972166"/>
              <a:chOff x="457200" y="1285634"/>
              <a:chExt cx="3886200" cy="3972166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457200" y="1285634"/>
                <a:ext cx="3886200" cy="3972166"/>
                <a:chOff x="457200" y="1285634"/>
                <a:chExt cx="3886200" cy="3972166"/>
              </a:xfrm>
            </p:grpSpPr>
            <p:pic>
              <p:nvPicPr>
                <p:cNvPr id="52" name="Picture 51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083" t="6458" r="6875" b="6667"/>
                <a:stretch/>
              </p:blipFill>
              <p:spPr bwMode="auto">
                <a:xfrm>
                  <a:off x="457200" y="1285634"/>
                  <a:ext cx="3886200" cy="3972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3" name="Oval 52"/>
                <p:cNvSpPr/>
                <p:nvPr/>
              </p:nvSpPr>
              <p:spPr>
                <a:xfrm>
                  <a:off x="2139950" y="3281481"/>
                  <a:ext cx="377825" cy="381001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" name="Oval 35"/>
              <p:cNvSpPr/>
              <p:nvPr/>
            </p:nvSpPr>
            <p:spPr>
              <a:xfrm>
                <a:off x="3931285" y="3473588"/>
                <a:ext cx="381000" cy="38588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803525" y="4044951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523871" y="1325880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20874" y="2542032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616075" y="4096512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496312" y="4839432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76072" y="3154680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57200" y="3898392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962025" y="4712208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220932" y="1947446"/>
              <a:ext cx="4844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DRI</a:t>
              </a:r>
              <a:endParaRPr lang="en-US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97152" y="3166646"/>
              <a:ext cx="5341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CRA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94" y="4106852"/>
              <a:ext cx="4683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SEL</a:t>
              </a:r>
              <a:endParaRPr lang="en-US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18868" y="3913911"/>
              <a:ext cx="517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DTC</a:t>
              </a:r>
              <a:endParaRPr lang="en-US" sz="1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5207" y="3768298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GA</a:t>
              </a:r>
              <a:endParaRPr lang="en-US" sz="16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400" y="4535424"/>
              <a:ext cx="5309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SOC</a:t>
              </a:r>
              <a:endParaRPr lang="en-US" sz="16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13688" y="4718304"/>
              <a:ext cx="539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PAN</a:t>
              </a:r>
              <a:endParaRPr lang="en-US" sz="16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4600" y="4675774"/>
              <a:ext cx="4968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STR</a:t>
              </a:r>
              <a:endParaRPr lang="en-US" sz="16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85416" y="5472696"/>
              <a:ext cx="5540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AGR</a:t>
              </a:r>
              <a:endParaRPr lang="en-US" sz="16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0283" y="5334000"/>
              <a:ext cx="5229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DEP</a:t>
              </a:r>
              <a:endParaRPr lang="en-US" sz="1600" b="1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6200" y="5943600"/>
            <a:ext cx="4083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/>
            <a:r>
              <a:rPr lang="en-US" dirty="0" smtClean="0"/>
              <a:t>*Lines/edges represents </a:t>
            </a:r>
            <a:r>
              <a:rPr lang="en-US" dirty="0"/>
              <a:t>the relationship between two elements while controlling for all other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169837"/>
            <a:ext cx="4191000" cy="5715000"/>
          </a:xfrm>
          <a:prstGeom prst="rect">
            <a:avLst/>
          </a:prstGeom>
          <a:solidFill>
            <a:schemeClr val="bg1">
              <a:alpha val="67000"/>
            </a:schemeClr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4562856" y="1566446"/>
            <a:ext cx="144475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Betweenness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44184" y="1566446"/>
            <a:ext cx="144475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Closeness</a:t>
            </a:r>
            <a:endParaRPr lang="en-US" sz="1600" b="1" dirty="0"/>
          </a:p>
        </p:txBody>
      </p:sp>
      <p:sp>
        <p:nvSpPr>
          <p:cNvPr id="66" name="Rectangle 65"/>
          <p:cNvSpPr/>
          <p:nvPr/>
        </p:nvSpPr>
        <p:spPr>
          <a:xfrm>
            <a:off x="7534656" y="1566446"/>
            <a:ext cx="143560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Strength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29075" y="3352800"/>
            <a:ext cx="517129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DTC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6934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Oval 3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68575"/>
            <a:ext cx="8763000" cy="1470025"/>
          </a:xfrm>
        </p:spPr>
        <p:txBody>
          <a:bodyPr>
            <a:noAutofit/>
          </a:bodyPr>
          <a:lstStyle/>
          <a:p>
            <a:r>
              <a:rPr lang="en-US" sz="7200" b="1" u="sng" dirty="0" smtClean="0"/>
              <a:t>Objective 2</a:t>
            </a:r>
            <a:r>
              <a:rPr lang="en-US" sz="7200" b="1" dirty="0" smtClean="0"/>
              <a:t>: </a:t>
            </a: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/>
              <a:t>Models Probing the Contribution of Specific Elements to Network Connectivity</a:t>
            </a:r>
          </a:p>
        </p:txBody>
      </p:sp>
    </p:spTree>
    <p:extLst>
      <p:ext uri="{BB962C8B-B14F-4D97-AF65-F5344CB8AC3E}">
        <p14:creationId xmlns:p14="http://schemas.microsoft.com/office/powerpoint/2010/main" val="142453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>
            <a:spLocks/>
          </p:cNvSpPr>
          <p:nvPr/>
        </p:nvSpPr>
        <p:spPr>
          <a:xfrm>
            <a:off x="228600" y="76200"/>
            <a:ext cx="8915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A</a:t>
            </a:r>
            <a:r>
              <a:rPr lang="en-US" sz="2800" dirty="0" smtClean="0"/>
              <a:t> </a:t>
            </a:r>
            <a:r>
              <a:rPr lang="en-US" sz="2800" b="1" dirty="0" smtClean="0"/>
              <a:t>zero-order correlation matrix was plotted using the Fruchterman and Reingold algorithm</a:t>
            </a:r>
            <a:endParaRPr lang="en-US" sz="2800" b="1" dirty="0"/>
          </a:p>
        </p:txBody>
      </p:sp>
      <p:sp>
        <p:nvSpPr>
          <p:cNvPr id="115" name="Content Placeholder 9"/>
          <p:cNvSpPr txBox="1">
            <a:spLocks/>
          </p:cNvSpPr>
          <p:nvPr/>
        </p:nvSpPr>
        <p:spPr>
          <a:xfrm>
            <a:off x="317772" y="1524000"/>
            <a:ext cx="4267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400" b="1" u="sng" dirty="0" smtClean="0"/>
              <a:t>Baseline</a:t>
            </a:r>
            <a:r>
              <a:rPr lang="en-US" sz="2400" dirty="0" smtClean="0"/>
              <a:t>/Association Network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7772" y="2240280"/>
            <a:ext cx="3931920" cy="3931920"/>
            <a:chOff x="317772" y="2240280"/>
            <a:chExt cx="3931920" cy="3931920"/>
          </a:xfrm>
        </p:grpSpPr>
        <p:pic>
          <p:nvPicPr>
            <p:cNvPr id="27" name="Picture 2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033" t="10384" r="9093" b="12917"/>
            <a:stretch/>
          </p:blipFill>
          <p:spPr bwMode="auto">
            <a:xfrm>
              <a:off x="317772" y="2240280"/>
              <a:ext cx="3931920" cy="393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Oval 34"/>
            <p:cNvSpPr/>
            <p:nvPr/>
          </p:nvSpPr>
          <p:spPr>
            <a:xfrm>
              <a:off x="1784016" y="4953000"/>
              <a:ext cx="381000" cy="38588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SEL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420662" y="2871216"/>
              <a:ext cx="377825" cy="381001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STR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803904" y="5769864"/>
              <a:ext cx="381000" cy="385883"/>
            </a:xfrm>
            <a:prstGeom prst="ellipse">
              <a:avLst/>
            </a:prstGeom>
            <a:solidFill>
              <a:srgbClr val="FF66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DRI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200400" y="3813048"/>
              <a:ext cx="381000" cy="385883"/>
            </a:xfrm>
            <a:prstGeom prst="ellipse">
              <a:avLst/>
            </a:prstGeom>
            <a:solidFill>
              <a:srgbClr val="FF66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CRA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399032" y="4005072"/>
              <a:ext cx="381000" cy="38588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PAN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17772" y="3950208"/>
              <a:ext cx="381000" cy="38588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AGR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386584" y="3172968"/>
              <a:ext cx="381000" cy="385883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GA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029968" y="2276856"/>
              <a:ext cx="381000" cy="38588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SOC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813816" y="3255264"/>
              <a:ext cx="381000" cy="385883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DEP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2395728" y="4279392"/>
              <a:ext cx="377825" cy="381001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DTC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648200" y="2149257"/>
            <a:ext cx="4267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We computed a series of semi-partial correlations that systematically controlled the variance associated with selected individual elements in the model.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216307" y="1447800"/>
            <a:ext cx="4431893" cy="5181600"/>
          </a:xfrm>
          <a:prstGeom prst="rect">
            <a:avLst/>
          </a:prstGeom>
          <a:solidFill>
            <a:schemeClr val="bg1">
              <a:alpha val="67000"/>
            </a:schemeClr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53894"/>
              </p:ext>
            </p:extLst>
          </p:nvPr>
        </p:nvGraphicFramePr>
        <p:xfrm>
          <a:off x="5319409" y="1958143"/>
          <a:ext cx="1975803" cy="433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084"/>
                <a:gridCol w="1434719"/>
              </a:tblGrid>
              <a:tr h="1524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Alcohol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sz="1400" b="1" smtClean="0"/>
                        <a:t>CRA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Craving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DRI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Total Drinks 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Internalizing - Distress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GA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</a:t>
                      </a:r>
                      <a:r>
                        <a:rPr lang="en-US" sz="1400" baseline="0" dirty="0" smtClean="0"/>
                        <a:t> Anxiety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Depression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Internalizing - Distress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SOC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Social Anxiety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PAN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Panic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AGR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Agoraphobia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4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Vicious</a:t>
                      </a:r>
                      <a:r>
                        <a:rPr lang="en-US" sz="1400" b="1" baseline="0" dirty="0" smtClean="0"/>
                        <a:t> Cycle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DTC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Drinking to Cope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Self-efficacy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STR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Perceived Stress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34000" y="1905000"/>
            <a:ext cx="2209800" cy="4419600"/>
          </a:xfrm>
          <a:prstGeom prst="rect">
            <a:avLst/>
          </a:prstGeom>
          <a:solidFill>
            <a:schemeClr val="bg1">
              <a:alpha val="44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06083" y="1524000"/>
            <a:ext cx="226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Legend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040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20" grpId="0" animBg="1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>
            <a:spLocks/>
          </p:cNvSpPr>
          <p:nvPr/>
        </p:nvSpPr>
        <p:spPr>
          <a:xfrm>
            <a:off x="228600" y="76200"/>
            <a:ext cx="8915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After controlling for DTC the alcohol elements became isolated.</a:t>
            </a:r>
            <a:endParaRPr lang="en-US" sz="2800" b="1" dirty="0"/>
          </a:p>
        </p:txBody>
      </p:sp>
      <p:sp>
        <p:nvSpPr>
          <p:cNvPr id="115" name="Content Placeholder 9"/>
          <p:cNvSpPr txBox="1">
            <a:spLocks/>
          </p:cNvSpPr>
          <p:nvPr/>
        </p:nvSpPr>
        <p:spPr>
          <a:xfrm>
            <a:off x="240893" y="1524000"/>
            <a:ext cx="4267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en-US" sz="2400" dirty="0" smtClean="0"/>
          </a:p>
        </p:txBody>
      </p:sp>
      <p:sp>
        <p:nvSpPr>
          <p:cNvPr id="30" name="Content Placeholder 9"/>
          <p:cNvSpPr txBox="1">
            <a:spLocks/>
          </p:cNvSpPr>
          <p:nvPr/>
        </p:nvSpPr>
        <p:spPr>
          <a:xfrm>
            <a:off x="4660493" y="1524000"/>
            <a:ext cx="4026307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en-US" sz="2400" b="1" u="sng" dirty="0" smtClean="0"/>
              <a:t>DTC</a:t>
            </a:r>
            <a:r>
              <a:rPr lang="en-US" sz="2400" dirty="0" smtClean="0"/>
              <a:t> Probe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00600" y="2316480"/>
            <a:ext cx="3931920" cy="3931920"/>
            <a:chOff x="4800600" y="2316480"/>
            <a:chExt cx="3931920" cy="3931920"/>
          </a:xfrm>
        </p:grpSpPr>
        <p:pic>
          <p:nvPicPr>
            <p:cNvPr id="29" name="Picture 28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76" t="20901" r="6114" b="23265"/>
            <a:stretch/>
          </p:blipFill>
          <p:spPr bwMode="auto">
            <a:xfrm>
              <a:off x="4800600" y="2316480"/>
              <a:ext cx="3931920" cy="393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Oval 48"/>
            <p:cNvSpPr/>
            <p:nvPr/>
          </p:nvSpPr>
          <p:spPr>
            <a:xfrm>
              <a:off x="8284464" y="5029200"/>
              <a:ext cx="381000" cy="38588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SEL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995160" y="5248656"/>
              <a:ext cx="377825" cy="381001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STR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5867400" y="2413115"/>
              <a:ext cx="381000" cy="385883"/>
            </a:xfrm>
            <a:prstGeom prst="ellipse">
              <a:avLst/>
            </a:prstGeom>
            <a:solidFill>
              <a:srgbClr val="FF66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DRI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934200" y="2542032"/>
              <a:ext cx="381000" cy="385883"/>
            </a:xfrm>
            <a:prstGeom prst="ellipse">
              <a:avLst/>
            </a:prstGeom>
            <a:solidFill>
              <a:srgbClr val="FF66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CRA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5779008" y="5833872"/>
              <a:ext cx="381000" cy="38588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PAN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818888" y="4937760"/>
              <a:ext cx="381000" cy="38588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AGR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715000" y="4751675"/>
              <a:ext cx="381000" cy="385883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GA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4864608" y="5660136"/>
              <a:ext cx="381000" cy="38588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SOC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943600" y="5294376"/>
              <a:ext cx="381000" cy="385883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DEP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2400" y="1524000"/>
            <a:ext cx="4432572" cy="5181600"/>
            <a:chOff x="152400" y="1524000"/>
            <a:chExt cx="4432572" cy="5181600"/>
          </a:xfrm>
        </p:grpSpPr>
        <p:sp>
          <p:nvSpPr>
            <p:cNvPr id="31" name="Content Placeholder 9"/>
            <p:cNvSpPr txBox="1">
              <a:spLocks/>
            </p:cNvSpPr>
            <p:nvPr/>
          </p:nvSpPr>
          <p:spPr>
            <a:xfrm>
              <a:off x="317772" y="1524000"/>
              <a:ext cx="42672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None/>
              </a:pPr>
              <a:r>
                <a:rPr lang="en-US" sz="2400" b="1" u="sng" dirty="0" smtClean="0"/>
                <a:t>Baseline</a:t>
              </a:r>
              <a:r>
                <a:rPr lang="en-US" sz="2400" dirty="0" smtClean="0"/>
                <a:t>/Association Network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17772" y="2240280"/>
              <a:ext cx="3931920" cy="3931920"/>
              <a:chOff x="317772" y="2240280"/>
              <a:chExt cx="3931920" cy="3931920"/>
            </a:xfrm>
          </p:grpSpPr>
          <p:pic>
            <p:nvPicPr>
              <p:cNvPr id="27" name="Picture 26"/>
              <p:cNvPicPr/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033" t="10384" r="9093" b="12917"/>
              <a:stretch/>
            </p:blipFill>
            <p:spPr bwMode="auto">
              <a:xfrm>
                <a:off x="317772" y="2240280"/>
                <a:ext cx="3931920" cy="3931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/>
              <p:cNvSpPr/>
              <p:nvPr/>
            </p:nvSpPr>
            <p:spPr>
              <a:xfrm>
                <a:off x="1784016" y="4953000"/>
                <a:ext cx="381000" cy="38588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SEL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20662" y="2871216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STR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803904" y="5769864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DRI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00400" y="3813048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CRA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399032" y="4005072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PAN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17772" y="3950208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 fontScale="70000" lnSpcReduction="20000"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AGR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386584" y="3172968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GA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029968" y="2276856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SOC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813816" y="3255264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DEP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395728" y="4279392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DTC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52400" y="1524000"/>
              <a:ext cx="4431893" cy="51816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190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7545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60493" y="1524000"/>
            <a:ext cx="4072027" cy="4724400"/>
            <a:chOff x="4660493" y="1524000"/>
            <a:chExt cx="4072027" cy="4724400"/>
          </a:xfrm>
        </p:grpSpPr>
        <p:sp>
          <p:nvSpPr>
            <p:cNvPr id="30" name="Content Placeholder 9"/>
            <p:cNvSpPr txBox="1">
              <a:spLocks/>
            </p:cNvSpPr>
            <p:nvPr/>
          </p:nvSpPr>
          <p:spPr>
            <a:xfrm>
              <a:off x="4660493" y="1524000"/>
              <a:ext cx="4026307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None/>
              </a:pPr>
              <a:r>
                <a:rPr lang="en-US" sz="2400" b="1" u="sng" dirty="0" smtClean="0"/>
                <a:t>DTC</a:t>
              </a:r>
              <a:r>
                <a:rPr lang="en-US" sz="2400" dirty="0" smtClean="0"/>
                <a:t> Probe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800600" y="2316480"/>
              <a:ext cx="3931920" cy="3931920"/>
              <a:chOff x="4800600" y="2316480"/>
              <a:chExt cx="3931920" cy="3931920"/>
            </a:xfrm>
          </p:grpSpPr>
          <p:pic>
            <p:nvPicPr>
              <p:cNvPr id="29" name="Picture 28"/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076" t="20901" r="6114" b="23265"/>
              <a:stretch/>
            </p:blipFill>
            <p:spPr bwMode="auto">
              <a:xfrm>
                <a:off x="4800600" y="2316480"/>
                <a:ext cx="3931920" cy="3931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Oval 48"/>
              <p:cNvSpPr/>
              <p:nvPr/>
            </p:nvSpPr>
            <p:spPr>
              <a:xfrm>
                <a:off x="8284464" y="5029200"/>
                <a:ext cx="381000" cy="38588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SEL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6995160" y="5248656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STR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867400" y="2413115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DRI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34200" y="2542032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CRA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779008" y="5833872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PAN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818888" y="4937760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AGR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715000" y="4751675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GA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864608" y="5660136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SOC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943600" y="5294376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DEP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17772" y="1524000"/>
            <a:ext cx="4267200" cy="4648200"/>
            <a:chOff x="317772" y="1524000"/>
            <a:chExt cx="4267200" cy="4648200"/>
          </a:xfrm>
        </p:grpSpPr>
        <p:sp>
          <p:nvSpPr>
            <p:cNvPr id="34" name="Content Placeholder 9"/>
            <p:cNvSpPr txBox="1">
              <a:spLocks/>
            </p:cNvSpPr>
            <p:nvPr/>
          </p:nvSpPr>
          <p:spPr>
            <a:xfrm>
              <a:off x="317772" y="1524000"/>
              <a:ext cx="42672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None/>
              </a:pPr>
              <a:r>
                <a:rPr lang="en-US" sz="2400" b="1" u="sng" dirty="0" smtClean="0"/>
                <a:t>Baseline</a:t>
              </a:r>
              <a:r>
                <a:rPr lang="en-US" sz="2400" dirty="0" smtClean="0"/>
                <a:t>/Association Network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17772" y="2240280"/>
              <a:ext cx="3931920" cy="3931920"/>
              <a:chOff x="317772" y="2240280"/>
              <a:chExt cx="3931920" cy="3931920"/>
            </a:xfrm>
          </p:grpSpPr>
          <p:pic>
            <p:nvPicPr>
              <p:cNvPr id="45" name="Picture 44"/>
              <p:cNvPicPr/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033" t="10384" r="9093" b="12917"/>
              <a:stretch/>
            </p:blipFill>
            <p:spPr bwMode="auto">
              <a:xfrm>
                <a:off x="317772" y="2240280"/>
                <a:ext cx="3931920" cy="3931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Oval 45"/>
              <p:cNvSpPr/>
              <p:nvPr/>
            </p:nvSpPr>
            <p:spPr>
              <a:xfrm>
                <a:off x="1784016" y="4953000"/>
                <a:ext cx="381000" cy="38588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SEL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420662" y="2871216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STR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803904" y="5769864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DRI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200400" y="3813048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CRA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399032" y="4005072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PAN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17772" y="3950208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 fontScale="70000" lnSpcReduction="20000"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AGR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386584" y="3172968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GA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029968" y="2276856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SOC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813816" y="3255264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DEP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5728" y="4279392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DTC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3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42124E-6 L -0.51562 -3.4212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This </a:t>
            </a:r>
            <a:r>
              <a:rPr lang="en-US" sz="2800" b="1" dirty="0"/>
              <a:t>level of change was unique to the influence of </a:t>
            </a:r>
            <a:r>
              <a:rPr lang="en-US" sz="2800" b="1" dirty="0" smtClean="0"/>
              <a:t>DTC </a:t>
            </a:r>
            <a:endParaRPr lang="en-US" sz="28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-45720" y="1524000"/>
            <a:ext cx="4072027" cy="4724400"/>
            <a:chOff x="4660493" y="1524000"/>
            <a:chExt cx="4072027" cy="4724400"/>
          </a:xfrm>
        </p:grpSpPr>
        <p:sp>
          <p:nvSpPr>
            <p:cNvPr id="30" name="Content Placeholder 9"/>
            <p:cNvSpPr txBox="1">
              <a:spLocks/>
            </p:cNvSpPr>
            <p:nvPr/>
          </p:nvSpPr>
          <p:spPr>
            <a:xfrm>
              <a:off x="4660493" y="1524000"/>
              <a:ext cx="4026307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None/>
              </a:pPr>
              <a:r>
                <a:rPr lang="en-US" sz="2400" b="1" u="sng" dirty="0" smtClean="0"/>
                <a:t>DTC</a:t>
              </a:r>
              <a:r>
                <a:rPr lang="en-US" sz="2400" dirty="0" smtClean="0"/>
                <a:t> Probe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800600" y="2316480"/>
              <a:ext cx="3931920" cy="3931920"/>
              <a:chOff x="4800600" y="2316480"/>
              <a:chExt cx="3931920" cy="3931920"/>
            </a:xfrm>
          </p:grpSpPr>
          <p:pic>
            <p:nvPicPr>
              <p:cNvPr id="29" name="Picture 28"/>
              <p:cNvPicPr/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076" t="20901" r="6114" b="23265"/>
              <a:stretch/>
            </p:blipFill>
            <p:spPr bwMode="auto">
              <a:xfrm>
                <a:off x="4800600" y="2316480"/>
                <a:ext cx="3931920" cy="3931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Oval 48"/>
              <p:cNvSpPr/>
              <p:nvPr/>
            </p:nvSpPr>
            <p:spPr>
              <a:xfrm>
                <a:off x="8284464" y="5029200"/>
                <a:ext cx="381000" cy="38588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SEL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6995160" y="5248656"/>
                <a:ext cx="377825" cy="381001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STR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867400" y="2413115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DRI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34200" y="2542032"/>
                <a:ext cx="381000" cy="385883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CRA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779008" y="5833872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PAN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818888" y="4937760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 fontScale="70000" lnSpcReduction="20000"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AGR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715000" y="4751675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GA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864608" y="5660136"/>
                <a:ext cx="381000" cy="38588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SOC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943600" y="5294376"/>
                <a:ext cx="381000" cy="385883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DEP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4" name="Rectangle 53"/>
          <p:cNvSpPr/>
          <p:nvPr/>
        </p:nvSpPr>
        <p:spPr>
          <a:xfrm>
            <a:off x="76200" y="1403866"/>
            <a:ext cx="3931920" cy="5181600"/>
          </a:xfrm>
          <a:prstGeom prst="rect">
            <a:avLst/>
          </a:prstGeom>
          <a:solidFill>
            <a:schemeClr val="bg1">
              <a:alpha val="67000"/>
            </a:schemeClr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3429000" y="914400"/>
            <a:ext cx="2538872" cy="2843117"/>
            <a:chOff x="3429000" y="914400"/>
            <a:chExt cx="2538872" cy="2843117"/>
          </a:xfrm>
        </p:grpSpPr>
        <p:sp>
          <p:nvSpPr>
            <p:cNvPr id="36" name="TextBox 16"/>
            <p:cNvSpPr txBox="1"/>
            <p:nvPr/>
          </p:nvSpPr>
          <p:spPr>
            <a:xfrm>
              <a:off x="3810000" y="914400"/>
              <a:ext cx="1346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u="sng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Stress</a:t>
              </a:r>
              <a:r>
                <a:rPr lang="en-US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Probe</a:t>
              </a:r>
              <a:endParaRPr lang="en-US" dirty="0">
                <a:effectLst/>
                <a:ea typeface="Times New Roman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429000" y="1286078"/>
              <a:ext cx="2538872" cy="2471439"/>
              <a:chOff x="1819306" y="1981200"/>
              <a:chExt cx="3488597" cy="3376210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1964544" y="1981200"/>
                <a:ext cx="3293255" cy="3372714"/>
                <a:chOff x="5048814" y="2235377"/>
                <a:chExt cx="3980463" cy="3931920"/>
              </a:xfrm>
            </p:grpSpPr>
            <p:pic>
              <p:nvPicPr>
                <p:cNvPr id="78" name="Picture 77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997" t="10635" r="8861" b="13175"/>
                <a:stretch/>
              </p:blipFill>
              <p:spPr bwMode="auto">
                <a:xfrm>
                  <a:off x="5048814" y="2235377"/>
                  <a:ext cx="3980463" cy="39319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9" name="Oval 78"/>
                <p:cNvSpPr/>
                <p:nvPr/>
              </p:nvSpPr>
              <p:spPr>
                <a:xfrm>
                  <a:off x="8567928" y="3328416"/>
                  <a:ext cx="381000" cy="385883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6693408" y="3710024"/>
                  <a:ext cx="377825" cy="381001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6781800" y="2258568"/>
                  <a:ext cx="381000" cy="385883"/>
                </a:xfrm>
                <a:prstGeom prst="ellipse">
                  <a:avLst/>
                </a:prstGeom>
                <a:solidFill>
                  <a:srgbClr val="FF66FF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7848600" y="2624328"/>
                  <a:ext cx="381000" cy="385883"/>
                </a:xfrm>
                <a:prstGeom prst="ellipse">
                  <a:avLst/>
                </a:prstGeom>
                <a:solidFill>
                  <a:srgbClr val="FF66FF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5486400" y="4032957"/>
                  <a:ext cx="381000" cy="385883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5676900" y="4916707"/>
                  <a:ext cx="381000" cy="385883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Autofit/>
                </a:bodyPr>
                <a:lstStyle/>
                <a:p>
                  <a:pPr algn="ctr"/>
                  <a:endParaRPr lang="en-US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5181600" y="5763069"/>
                  <a:ext cx="381000" cy="385883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5056632" y="4643317"/>
                  <a:ext cx="381000" cy="385883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6324600" y="4916707"/>
                  <a:ext cx="381000" cy="385883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/>
                </a:bodyPr>
                <a:lstStyle/>
                <a:p>
                  <a:pPr algn="ctr"/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TextBox 68"/>
              <p:cNvSpPr txBox="1"/>
              <p:nvPr/>
            </p:nvSpPr>
            <p:spPr>
              <a:xfrm>
                <a:off x="3301920" y="1993935"/>
                <a:ext cx="509251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DRI</a:t>
                </a:r>
                <a:endParaRPr lang="en-US" sz="950" b="1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183174" y="2340864"/>
                <a:ext cx="551102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CRA</a:t>
                </a:r>
                <a:endParaRPr lang="en-US" sz="950" b="1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809664" y="2935224"/>
                <a:ext cx="498239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SEL</a:t>
                </a:r>
                <a:endParaRPr lang="en-US" sz="950" b="1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213969" y="3243088"/>
                <a:ext cx="544493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DTC</a:t>
                </a:r>
                <a:endParaRPr lang="en-US" sz="1000" b="1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221371" y="3538728"/>
                <a:ext cx="570925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PAN</a:t>
                </a:r>
                <a:endParaRPr lang="en-US" sz="950" b="1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819306" y="4051785"/>
                <a:ext cx="588546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/>
                  <a:t> </a:t>
                </a:r>
                <a:r>
                  <a:rPr lang="en-US" sz="950" b="1" dirty="0" smtClean="0"/>
                  <a:t>SOC</a:t>
                </a:r>
                <a:endParaRPr lang="en-US" sz="950" b="1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372145" y="4297680"/>
                <a:ext cx="570925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AGR</a:t>
                </a:r>
                <a:endParaRPr lang="en-US" sz="950" b="1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912420" y="4292798"/>
                <a:ext cx="544493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DEP</a:t>
                </a:r>
                <a:endParaRPr lang="en-US" sz="950" b="1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007774" y="5021050"/>
                <a:ext cx="471807" cy="33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GA</a:t>
                </a:r>
                <a:endParaRPr lang="en-US" sz="950" b="1" dirty="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6400800" y="914400"/>
            <a:ext cx="2569813" cy="2895600"/>
            <a:chOff x="6367893" y="914400"/>
            <a:chExt cx="2569813" cy="2895600"/>
          </a:xfrm>
        </p:grpSpPr>
        <p:grpSp>
          <p:nvGrpSpPr>
            <p:cNvPr id="4" name="Group 3"/>
            <p:cNvGrpSpPr/>
            <p:nvPr/>
          </p:nvGrpSpPr>
          <p:grpSpPr>
            <a:xfrm>
              <a:off x="6400800" y="914400"/>
              <a:ext cx="2468880" cy="2895600"/>
              <a:chOff x="6400800" y="990600"/>
              <a:chExt cx="2468880" cy="2895600"/>
            </a:xfrm>
          </p:grpSpPr>
          <p:pic>
            <p:nvPicPr>
              <p:cNvPr id="52" name="Picture 51"/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203" t="10834" r="9687" b="12658"/>
              <a:stretch/>
            </p:blipFill>
            <p:spPr bwMode="auto">
              <a:xfrm>
                <a:off x="6400800" y="1417320"/>
                <a:ext cx="2468880" cy="2468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TextBox 16"/>
              <p:cNvSpPr txBox="1"/>
              <p:nvPr/>
            </p:nvSpPr>
            <p:spPr>
              <a:xfrm>
                <a:off x="6781800" y="990600"/>
                <a:ext cx="15399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u="sng" kern="1200" dirty="0" smtClean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Distress</a:t>
                </a:r>
                <a:r>
                  <a:rPr lang="en-US" kern="1200" dirty="0" smtClean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 Probe</a:t>
                </a:r>
                <a:endParaRPr lang="en-US" dirty="0">
                  <a:effectLst/>
                  <a:ea typeface="Times New Roman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367893" y="2084832"/>
              <a:ext cx="370614" cy="250553"/>
              <a:chOff x="9535386" y="1426247"/>
              <a:chExt cx="370614" cy="250553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9607362" y="1434501"/>
                <a:ext cx="229407" cy="242299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535386" y="1426247"/>
                <a:ext cx="3706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DRI</a:t>
                </a:r>
                <a:endParaRPr lang="en-US" sz="950" b="1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6705600" y="1554480"/>
              <a:ext cx="401072" cy="246221"/>
              <a:chOff x="10178536" y="1662994"/>
              <a:chExt cx="401072" cy="246221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10249702" y="1664164"/>
                <a:ext cx="229407" cy="242299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0178536" y="1662994"/>
                <a:ext cx="40107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CRA</a:t>
                </a:r>
                <a:endParaRPr lang="en-US" sz="950" b="1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7142509" y="3547872"/>
              <a:ext cx="372218" cy="250560"/>
              <a:chOff x="10625328" y="2106266"/>
              <a:chExt cx="372218" cy="250560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0682823" y="2106266"/>
                <a:ext cx="229407" cy="24229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0625328" y="2118299"/>
                <a:ext cx="372218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STR</a:t>
                </a:r>
                <a:endParaRPr lang="en-US" sz="950" b="1" dirty="0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7452338" y="2193369"/>
              <a:ext cx="396262" cy="246221"/>
              <a:chOff x="9473184" y="2343661"/>
              <a:chExt cx="396262" cy="246221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9554140" y="2345880"/>
                <a:ext cx="227495" cy="23923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9473184" y="2343661"/>
                <a:ext cx="39626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DTC</a:t>
                </a:r>
                <a:endParaRPr lang="en-US" sz="1000" b="1" dirty="0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6724000" y="2711450"/>
              <a:ext cx="362600" cy="258254"/>
              <a:chOff x="10625328" y="2106266"/>
              <a:chExt cx="362600" cy="258254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10682823" y="2106266"/>
                <a:ext cx="229407" cy="24229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0625328" y="2118299"/>
                <a:ext cx="3626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SEL</a:t>
                </a:r>
                <a:endParaRPr lang="en-US" sz="950" b="1" dirty="0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8522208" y="1747197"/>
              <a:ext cx="415498" cy="257643"/>
              <a:chOff x="8737878" y="2548652"/>
              <a:chExt cx="415498" cy="257643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8827378" y="2548652"/>
                <a:ext cx="229407" cy="24229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8737878" y="2560074"/>
                <a:ext cx="4154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PAN</a:t>
                </a:r>
                <a:endParaRPr lang="en-US" sz="950" b="1" dirty="0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8305800" y="2386584"/>
              <a:ext cx="428322" cy="249960"/>
              <a:chOff x="8469613" y="2931901"/>
              <a:chExt cx="428322" cy="249960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8568607" y="2931901"/>
                <a:ext cx="229407" cy="24229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469613" y="2935640"/>
                <a:ext cx="42832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/>
                  <a:t> </a:t>
                </a:r>
                <a:r>
                  <a:rPr lang="en-US" sz="950" b="1" dirty="0" smtClean="0"/>
                  <a:t>SOC</a:t>
                </a:r>
                <a:endParaRPr lang="en-US" sz="950" b="1" dirty="0"/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8118902" y="1341905"/>
              <a:ext cx="415498" cy="258295"/>
              <a:chOff x="8860536" y="3103565"/>
              <a:chExt cx="415498" cy="258295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8942082" y="3103565"/>
                <a:ext cx="229407" cy="242299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algn="ctr"/>
                <a:endParaRPr lang="en-US" sz="7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8860536" y="3115639"/>
                <a:ext cx="4154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AGR</a:t>
                </a:r>
                <a:endParaRPr lang="en-US" sz="950" b="1" dirty="0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6629400" y="3886200"/>
            <a:ext cx="2535958" cy="2838212"/>
            <a:chOff x="6629400" y="3974068"/>
            <a:chExt cx="2535958" cy="2838212"/>
          </a:xfrm>
        </p:grpSpPr>
        <p:grpSp>
          <p:nvGrpSpPr>
            <p:cNvPr id="6" name="Group 5"/>
            <p:cNvGrpSpPr/>
            <p:nvPr/>
          </p:nvGrpSpPr>
          <p:grpSpPr>
            <a:xfrm>
              <a:off x="6675120" y="3974068"/>
              <a:ext cx="2468880" cy="2838212"/>
              <a:chOff x="6675120" y="3974068"/>
              <a:chExt cx="2468880" cy="2838212"/>
            </a:xfrm>
          </p:grpSpPr>
          <p:pic>
            <p:nvPicPr>
              <p:cNvPr id="53" name="Picture 52"/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572" t="10476" r="8333" b="12341"/>
              <a:stretch/>
            </p:blipFill>
            <p:spPr bwMode="auto">
              <a:xfrm>
                <a:off x="6675120" y="4343400"/>
                <a:ext cx="2468880" cy="2468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TextBox 16"/>
              <p:cNvSpPr txBox="1"/>
              <p:nvPr/>
            </p:nvSpPr>
            <p:spPr>
              <a:xfrm>
                <a:off x="6962942" y="3974068"/>
                <a:ext cx="1977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u="sng" kern="1200" dirty="0" smtClean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Internalizing</a:t>
                </a:r>
                <a:r>
                  <a:rPr lang="en-US" kern="1200" dirty="0" smtClean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 Probe</a:t>
                </a:r>
                <a:endParaRPr lang="en-US" dirty="0">
                  <a:effectLst/>
                  <a:ea typeface="Times New Roman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629400" y="6272784"/>
              <a:ext cx="401072" cy="246265"/>
              <a:chOff x="10178536" y="1664164"/>
              <a:chExt cx="401072" cy="24626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0249702" y="1664164"/>
                <a:ext cx="229407" cy="242299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0178536" y="1664208"/>
                <a:ext cx="40107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CRA</a:t>
                </a:r>
                <a:endParaRPr lang="en-US" sz="950" b="1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272640" y="5330952"/>
              <a:ext cx="362600" cy="258254"/>
              <a:chOff x="10625328" y="2106266"/>
              <a:chExt cx="362600" cy="258254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0682823" y="2106266"/>
                <a:ext cx="229407" cy="24229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0625328" y="2118299"/>
                <a:ext cx="3626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SEL</a:t>
                </a:r>
                <a:endParaRPr lang="en-US" sz="950" b="1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769096" y="5559552"/>
              <a:ext cx="396262" cy="246221"/>
              <a:chOff x="9473184" y="2343661"/>
              <a:chExt cx="396262" cy="246221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9554140" y="2345880"/>
                <a:ext cx="227495" cy="23923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9473184" y="2343661"/>
                <a:ext cx="39626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DTC</a:t>
                </a:r>
                <a:endParaRPr lang="en-US" sz="1000" b="1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8316186" y="6531247"/>
              <a:ext cx="370614" cy="250553"/>
              <a:chOff x="9535386" y="1426247"/>
              <a:chExt cx="370614" cy="250553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9607362" y="1434501"/>
                <a:ext cx="229407" cy="242299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9535386" y="1426247"/>
                <a:ext cx="3706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DRI</a:t>
                </a:r>
                <a:endParaRPr lang="en-US" sz="950" b="1" dirty="0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8668512" y="4360854"/>
              <a:ext cx="372218" cy="250560"/>
              <a:chOff x="10625328" y="2106266"/>
              <a:chExt cx="372218" cy="250560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10682823" y="2106266"/>
                <a:ext cx="229407" cy="24229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0625328" y="2118299"/>
                <a:ext cx="372218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STR</a:t>
                </a:r>
                <a:endParaRPr lang="en-US" sz="950" b="1" dirty="0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023338" y="3810000"/>
            <a:ext cx="2537764" cy="2895600"/>
            <a:chOff x="4023338" y="3962400"/>
            <a:chExt cx="2537764" cy="2895600"/>
          </a:xfrm>
        </p:grpSpPr>
        <p:grpSp>
          <p:nvGrpSpPr>
            <p:cNvPr id="5" name="Group 4"/>
            <p:cNvGrpSpPr/>
            <p:nvPr/>
          </p:nvGrpSpPr>
          <p:grpSpPr>
            <a:xfrm>
              <a:off x="4084320" y="3962400"/>
              <a:ext cx="2468880" cy="2895600"/>
              <a:chOff x="4084320" y="3962400"/>
              <a:chExt cx="2468880" cy="2895600"/>
            </a:xfrm>
          </p:grpSpPr>
          <p:pic>
            <p:nvPicPr>
              <p:cNvPr id="48" name="Picture 47"/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72" t="10384" r="8609" b="12302"/>
              <a:stretch/>
            </p:blipFill>
            <p:spPr bwMode="auto">
              <a:xfrm>
                <a:off x="4084320" y="4389120"/>
                <a:ext cx="2468880" cy="2468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TextBox 16"/>
              <p:cNvSpPr txBox="1"/>
              <p:nvPr/>
            </p:nvSpPr>
            <p:spPr>
              <a:xfrm>
                <a:off x="4514735" y="3962400"/>
                <a:ext cx="1200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u="sng" kern="1200" dirty="0" smtClean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Fear</a:t>
                </a:r>
                <a:r>
                  <a:rPr lang="en-US" kern="1200" dirty="0" smtClean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 Probe</a:t>
                </a:r>
                <a:endParaRPr lang="en-US" dirty="0">
                  <a:effectLst/>
                  <a:ea typeface="Times New Roman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023338" y="5725716"/>
              <a:ext cx="396262" cy="254721"/>
              <a:chOff x="9836769" y="2908728"/>
              <a:chExt cx="396262" cy="254721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9915115" y="2908728"/>
                <a:ext cx="229407" cy="24229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9836769" y="2917228"/>
                <a:ext cx="39626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DEP</a:t>
                </a:r>
                <a:endParaRPr lang="en-US" sz="950" b="1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457236" y="4419600"/>
              <a:ext cx="343364" cy="256377"/>
              <a:chOff x="8595360" y="3635001"/>
              <a:chExt cx="343364" cy="256377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8643853" y="3635001"/>
                <a:ext cx="229407" cy="24229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595360" y="364515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GA</a:t>
                </a:r>
                <a:endParaRPr lang="en-US" sz="950" b="1" dirty="0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6152128" y="5291950"/>
              <a:ext cx="401072" cy="246265"/>
              <a:chOff x="10178536" y="1664164"/>
              <a:chExt cx="401072" cy="246265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10249702" y="1664164"/>
                <a:ext cx="229407" cy="242299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0178536" y="1664208"/>
                <a:ext cx="40107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CRA</a:t>
                </a:r>
                <a:endParaRPr lang="en-US" sz="950" b="1" dirty="0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6190488" y="6580323"/>
              <a:ext cx="370614" cy="250553"/>
              <a:chOff x="9535386" y="1426247"/>
              <a:chExt cx="370614" cy="250553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9607362" y="1434501"/>
                <a:ext cx="229407" cy="242299"/>
              </a:xfrm>
              <a:prstGeom prst="ellipse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9535386" y="1426247"/>
                <a:ext cx="3706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DRI</a:t>
                </a:r>
                <a:endParaRPr lang="en-US" sz="950" b="1" dirty="0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5181762" y="5632704"/>
              <a:ext cx="396262" cy="246221"/>
              <a:chOff x="9473184" y="2343661"/>
              <a:chExt cx="396262" cy="246221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9554140" y="2345880"/>
                <a:ext cx="227495" cy="239233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9473184" y="2343661"/>
                <a:ext cx="39626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DTC</a:t>
                </a:r>
                <a:endParaRPr lang="en-US" sz="1000" b="1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5345904" y="4429756"/>
              <a:ext cx="362600" cy="258254"/>
              <a:chOff x="10625328" y="2106266"/>
              <a:chExt cx="362600" cy="258254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10682823" y="2106266"/>
                <a:ext cx="229407" cy="24229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10625328" y="2118299"/>
                <a:ext cx="3626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SEL</a:t>
                </a:r>
                <a:endParaRPr lang="en-US" sz="950" b="1" dirty="0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4559030" y="5221224"/>
              <a:ext cx="372218" cy="250560"/>
              <a:chOff x="10625328" y="2106266"/>
              <a:chExt cx="372218" cy="250560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0682823" y="2106266"/>
                <a:ext cx="229407" cy="24229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rmAutofit/>
              </a:bodyPr>
              <a:lstStyle/>
              <a:p>
                <a:pPr algn="ctr"/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10625328" y="2118299"/>
                <a:ext cx="372218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50" b="1" dirty="0" smtClean="0"/>
                  <a:t>STR</a:t>
                </a:r>
                <a:endParaRPr lang="en-US" sz="950" b="1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640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/>
              <a:t>Objective </a:t>
            </a:r>
            <a:r>
              <a:rPr lang="en-US" b="1" u="sng" dirty="0"/>
              <a:t>1</a:t>
            </a:r>
            <a:r>
              <a:rPr lang="en-US" dirty="0"/>
              <a:t>: </a:t>
            </a:r>
            <a:r>
              <a:rPr lang="en-US" dirty="0" smtClean="0"/>
              <a:t>Visualize </a:t>
            </a:r>
            <a:r>
              <a:rPr lang="en-US" dirty="0"/>
              <a:t>the </a:t>
            </a:r>
            <a:r>
              <a:rPr lang="en-US" dirty="0" smtClean="0"/>
              <a:t>network structure </a:t>
            </a:r>
            <a:r>
              <a:rPr lang="en-US" dirty="0"/>
              <a:t>of the </a:t>
            </a:r>
            <a:r>
              <a:rPr lang="en-US" dirty="0" smtClean="0"/>
              <a:t>Vicious Cycle Model of comorbid internalizing (INT) and alcohol use disorder (AUD).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/>
              <a:t>Objective 2</a:t>
            </a:r>
            <a:r>
              <a:rPr lang="en-US" dirty="0" smtClean="0"/>
              <a:t>: Probe </a:t>
            </a:r>
            <a:r>
              <a:rPr lang="en-US" dirty="0"/>
              <a:t>the </a:t>
            </a:r>
            <a:r>
              <a:rPr lang="en-US" dirty="0" smtClean="0"/>
              <a:t>contribution </a:t>
            </a:r>
            <a:r>
              <a:rPr lang="en-US" dirty="0"/>
              <a:t>of </a:t>
            </a:r>
            <a:r>
              <a:rPr lang="en-US" dirty="0" smtClean="0"/>
              <a:t>specific elements </a:t>
            </a:r>
            <a:r>
              <a:rPr lang="en-US" dirty="0"/>
              <a:t>to </a:t>
            </a:r>
            <a:r>
              <a:rPr lang="en-US" dirty="0" smtClean="0"/>
              <a:t>network connectivity to identify high value treatment targets.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0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This study characterized relationships between elements of the Vicious Cycle Model </a:t>
            </a:r>
            <a:r>
              <a:rPr lang="en-US" sz="2800" b="1" dirty="0"/>
              <a:t>using network analysis</a:t>
            </a:r>
            <a:r>
              <a:rPr lang="en-US" sz="2800" b="1" dirty="0" smtClean="0"/>
              <a:t>.  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228600" y="1828800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400" u="sng" dirty="0" smtClean="0"/>
              <a:t>DTC served </a:t>
            </a:r>
            <a:r>
              <a:rPr lang="en-US" sz="2400" u="sng" dirty="0"/>
              <a:t>as </a:t>
            </a:r>
            <a:r>
              <a:rPr lang="en-US" sz="2400" u="sng" dirty="0" smtClean="0"/>
              <a:t>a bridge</a:t>
            </a:r>
            <a:r>
              <a:rPr lang="en-US" sz="2400" dirty="0" smtClean="0"/>
              <a:t> </a:t>
            </a:r>
            <a:r>
              <a:rPr lang="en-US" sz="2400" dirty="0"/>
              <a:t>between internalizing and alcohol </a:t>
            </a:r>
            <a:r>
              <a:rPr lang="en-US" sz="2400" dirty="0" smtClean="0"/>
              <a:t>elements. </a:t>
            </a:r>
            <a:endParaRPr lang="en-US" sz="2400" dirty="0"/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Centrality indices indicated that </a:t>
            </a:r>
            <a:r>
              <a:rPr lang="en-US" sz="2400" u="sng" dirty="0" smtClean="0"/>
              <a:t>DTC </a:t>
            </a:r>
            <a:r>
              <a:rPr lang="en-US" sz="2400" u="sng" dirty="0"/>
              <a:t>ranked as the most central element</a:t>
            </a:r>
            <a:r>
              <a:rPr lang="en-US" sz="2400" dirty="0"/>
              <a:t> in maintaining network </a:t>
            </a:r>
            <a:r>
              <a:rPr lang="en-US" sz="2400" dirty="0" smtClean="0"/>
              <a:t>coherence. 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sz="2400" dirty="0"/>
              <a:t>After controlling for DTC, </a:t>
            </a:r>
            <a:r>
              <a:rPr lang="en-US" sz="2400" u="sng" dirty="0"/>
              <a:t>alcohol </a:t>
            </a:r>
            <a:r>
              <a:rPr lang="en-US" sz="2400" u="sng" dirty="0" smtClean="0"/>
              <a:t>elements </a:t>
            </a:r>
            <a:r>
              <a:rPr lang="en-US" sz="2400" u="sng" dirty="0"/>
              <a:t>became isolated </a:t>
            </a:r>
            <a:r>
              <a:rPr lang="en-US" sz="2400" dirty="0"/>
              <a:t>from the other network </a:t>
            </a:r>
            <a:r>
              <a:rPr lang="en-US" sz="2400" dirty="0" smtClean="0"/>
              <a:t>elements.</a:t>
            </a:r>
          </a:p>
          <a:p>
            <a:pPr marL="1028700" lvl="1" indent="-288925">
              <a:buFont typeface="Arial" panose="020B0604020202020204" pitchFamily="34" charset="0"/>
              <a:buChar char="•"/>
            </a:pPr>
            <a:r>
              <a:rPr lang="en-US" sz="2400" dirty="0"/>
              <a:t>This level of change was unique to the influence of </a:t>
            </a:r>
            <a:r>
              <a:rPr lang="en-US" sz="2400" dirty="0" smtClean="0"/>
              <a:t>DTC and did not occur after other elements were controlled.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305580"/>
            <a:ext cx="33570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Summary of findings: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4921984"/>
            <a:ext cx="8534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en-US" sz="2800" b="1" dirty="0" smtClean="0"/>
              <a:t>Conclusion: </a:t>
            </a:r>
          </a:p>
          <a:p>
            <a:pPr marL="571500" lvl="1"/>
            <a:r>
              <a:rPr lang="en-US" sz="2400" dirty="0" smtClean="0"/>
              <a:t>These </a:t>
            </a:r>
            <a:r>
              <a:rPr lang="en-US" sz="2400" dirty="0"/>
              <a:t>findings inform clinical hypotheses for interventions targeting DTC to eliminate the connection between comorbid internalizing and alcohol use disorders.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828800"/>
            <a:ext cx="8915400" cy="838200"/>
          </a:xfrm>
          <a:prstGeom prst="rect">
            <a:avLst/>
          </a:prstGeom>
          <a:solidFill>
            <a:schemeClr val="bg1">
              <a:alpha val="67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228600" y="3352800"/>
            <a:ext cx="8915400" cy="1492984"/>
          </a:xfrm>
          <a:prstGeom prst="rect">
            <a:avLst/>
          </a:prstGeom>
          <a:solidFill>
            <a:schemeClr val="bg1">
              <a:alpha val="67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2667000"/>
            <a:ext cx="8915400" cy="685800"/>
          </a:xfrm>
          <a:prstGeom prst="rect">
            <a:avLst/>
          </a:prstGeom>
          <a:solidFill>
            <a:schemeClr val="bg1">
              <a:alpha val="67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54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Acknowledgements</a:t>
            </a:r>
            <a:endParaRPr lang="en-US" sz="4800" b="1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26062" y="1219200"/>
            <a:ext cx="381793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en-US" altLang="en-US" sz="2800" b="1" u="sng" baseline="0" dirty="0" smtClean="0">
                <a:latin typeface="+mn-lt"/>
              </a:rPr>
              <a:t>Mentor</a:t>
            </a:r>
            <a:r>
              <a:rPr lang="en-US" altLang="en-US" sz="2800" b="1" u="sng" dirty="0" smtClean="0">
                <a:latin typeface="+mn-lt"/>
              </a:rPr>
              <a:t> Support</a:t>
            </a:r>
            <a:r>
              <a:rPr lang="en-US" altLang="en-US" sz="2800" b="1" u="sng" baseline="0" dirty="0" smtClean="0">
                <a:latin typeface="+mn-lt"/>
              </a:rPr>
              <a:t>  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altLang="en-US" b="1" baseline="0" dirty="0" smtClean="0">
                <a:latin typeface="+mn-lt"/>
              </a:rPr>
              <a:t>Matt</a:t>
            </a:r>
            <a:r>
              <a:rPr lang="en-US" altLang="en-US" b="1" dirty="0" smtClean="0">
                <a:latin typeface="+mn-lt"/>
              </a:rPr>
              <a:t> G. Kushner</a:t>
            </a:r>
            <a:endParaRPr lang="en-US" altLang="en-US" b="1" baseline="0" dirty="0" smtClean="0">
              <a:latin typeface="+mn-lt"/>
            </a:endParaRP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altLang="en-US" b="1" baseline="0" dirty="0" smtClean="0">
                <a:latin typeface="+mn-lt"/>
              </a:rPr>
              <a:t>John Grabowski</a:t>
            </a:r>
            <a:endParaRPr lang="en-US" altLang="en-US" b="1" dirty="0" smtClean="0">
              <a:latin typeface="+mn-lt"/>
            </a:endParaRP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altLang="en-US" b="1" baseline="0" dirty="0" smtClean="0">
                <a:latin typeface="+mn-lt"/>
              </a:rPr>
              <a:t>Marily</a:t>
            </a:r>
            <a:r>
              <a:rPr lang="en-US" altLang="en-US" b="1" dirty="0" smtClean="0">
                <a:latin typeface="+mn-lt"/>
              </a:rPr>
              <a:t>n E. Carroll</a:t>
            </a:r>
          </a:p>
          <a:p>
            <a:endParaRPr lang="en-US" altLang="en-US" sz="2800" b="1" dirty="0" smtClean="0">
              <a:latin typeface="+mn-lt"/>
            </a:endParaRPr>
          </a:p>
          <a:p>
            <a:r>
              <a:rPr lang="en-US" altLang="en-US" sz="2800" b="1" u="sng" dirty="0" smtClean="0">
                <a:latin typeface="+mn-lt"/>
              </a:rPr>
              <a:t>Data collection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latin typeface="+mn-lt"/>
              </a:rPr>
              <a:t>Joani</a:t>
            </a:r>
            <a:r>
              <a:rPr lang="en-US" altLang="en-US" dirty="0" smtClean="0">
                <a:latin typeface="+mn-lt"/>
              </a:rPr>
              <a:t> Van Demark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</a:rPr>
              <a:t>Eric </a:t>
            </a:r>
            <a:r>
              <a:rPr lang="en-US" altLang="en-US" dirty="0">
                <a:latin typeface="+mn-lt"/>
              </a:rPr>
              <a:t>W. </a:t>
            </a:r>
            <a:r>
              <a:rPr lang="en-US" altLang="en-US" dirty="0" smtClean="0">
                <a:latin typeface="+mn-lt"/>
              </a:rPr>
              <a:t>Maurer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</a:rPr>
              <a:t>Chris Donahue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Brenda Frye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Kyle </a:t>
            </a:r>
            <a:r>
              <a:rPr lang="en-US" dirty="0">
                <a:latin typeface="+mn-lt"/>
              </a:rPr>
              <a:t>R. </a:t>
            </a:r>
            <a:r>
              <a:rPr lang="en-US" dirty="0" err="1" smtClean="0">
                <a:latin typeface="+mn-lt"/>
              </a:rPr>
              <a:t>Menary</a:t>
            </a:r>
            <a:endParaRPr lang="en-US" dirty="0">
              <a:latin typeface="+mn-lt"/>
            </a:endParaRP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Jennifer Hobbs</a:t>
            </a:r>
            <a:endParaRPr lang="en-US" dirty="0">
              <a:latin typeface="+mn-lt"/>
            </a:endParaRP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</a:rPr>
              <a:t>Angela </a:t>
            </a:r>
            <a:r>
              <a:rPr lang="en-US" altLang="en-US" dirty="0">
                <a:latin typeface="+mn-lt"/>
              </a:rPr>
              <a:t>M. </a:t>
            </a:r>
            <a:r>
              <a:rPr lang="en-US" altLang="en-US" dirty="0" err="1" smtClean="0">
                <a:latin typeface="+mn-lt"/>
              </a:rPr>
              <a:t>Haeny</a:t>
            </a:r>
            <a:endParaRPr lang="en-US" altLang="en-US" dirty="0" smtClean="0">
              <a:latin typeface="+mn-lt"/>
            </a:endParaRPr>
          </a:p>
          <a:p>
            <a:pPr>
              <a:buFontTx/>
              <a:buChar char="•"/>
            </a:pPr>
            <a:endParaRPr lang="en-US" altLang="en-US" sz="2800" baseline="0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1219200"/>
            <a:ext cx="4495800" cy="310854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800100" indent="-800100"/>
            <a:r>
              <a:rPr lang="en-US" altLang="en-US" sz="2800" b="1" u="sng" dirty="0" smtClean="0">
                <a:latin typeface="+mn-lt"/>
              </a:rPr>
              <a:t>Federal Grant Support</a:t>
            </a:r>
            <a:endParaRPr lang="en-US" altLang="en-US" sz="1000" b="1" u="sng" baseline="0" dirty="0" smtClean="0">
              <a:latin typeface="+mn-lt"/>
            </a:endParaRPr>
          </a:p>
          <a:p>
            <a:pPr marL="342900" indent="-228600"/>
            <a:r>
              <a:rPr lang="en-US" altLang="en-US" b="1" baseline="0" dirty="0" smtClean="0">
                <a:latin typeface="+mn-lt"/>
              </a:rPr>
              <a:t>NIAAA</a:t>
            </a:r>
            <a:r>
              <a:rPr lang="en-US" altLang="en-US" baseline="0" dirty="0" smtClean="0">
                <a:latin typeface="+mn-lt"/>
              </a:rPr>
              <a:t>: </a:t>
            </a:r>
            <a:r>
              <a:rPr lang="en-US" altLang="en-US" dirty="0" smtClean="0">
                <a:latin typeface="+mn-lt"/>
              </a:rPr>
              <a:t>R01 AA015069 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</a:rPr>
              <a:t>Awarded to </a:t>
            </a:r>
            <a:r>
              <a:rPr lang="en-US" altLang="en-US" b="1" dirty="0" smtClean="0">
                <a:latin typeface="+mn-lt"/>
              </a:rPr>
              <a:t>Matt. G. Kushner</a:t>
            </a:r>
          </a:p>
          <a:p>
            <a:pPr marL="114300"/>
            <a:endParaRPr lang="en-US" altLang="en-US" b="1" dirty="0" smtClean="0">
              <a:latin typeface="+mn-lt"/>
            </a:endParaRPr>
          </a:p>
          <a:p>
            <a:pPr marL="342900" indent="-228600"/>
            <a:r>
              <a:rPr lang="en-US" altLang="en-US" b="1" dirty="0">
                <a:latin typeface="+mn-lt"/>
              </a:rPr>
              <a:t>NIDA</a:t>
            </a:r>
            <a:r>
              <a:rPr lang="en-US" altLang="en-US" dirty="0">
                <a:latin typeface="+mn-lt"/>
              </a:rPr>
              <a:t>: </a:t>
            </a:r>
            <a:r>
              <a:rPr lang="en-US" altLang="en-US" dirty="0" smtClean="0">
                <a:latin typeface="+mn-lt"/>
              </a:rPr>
              <a:t>T320A037183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</a:rPr>
              <a:t>To </a:t>
            </a:r>
            <a:r>
              <a:rPr lang="en-US" altLang="en-US" dirty="0">
                <a:latin typeface="+mn-lt"/>
              </a:rPr>
              <a:t>support the work of </a:t>
            </a:r>
            <a:r>
              <a:rPr lang="en-US" altLang="en-US" dirty="0" smtClean="0">
                <a:latin typeface="+mn-lt"/>
              </a:rPr>
              <a:t>the </a:t>
            </a:r>
            <a:r>
              <a:rPr lang="en-US" altLang="en-US" b="1" dirty="0" smtClean="0">
                <a:latin typeface="+mn-lt"/>
              </a:rPr>
              <a:t>Justin </a:t>
            </a:r>
            <a:r>
              <a:rPr lang="en-US" altLang="en-US" b="1" dirty="0">
                <a:latin typeface="+mn-lt"/>
              </a:rPr>
              <a:t>J. Anker </a:t>
            </a:r>
            <a:r>
              <a:rPr lang="en-US" altLang="en-US" dirty="0">
                <a:latin typeface="+mn-lt"/>
              </a:rPr>
              <a:t>and </a:t>
            </a:r>
            <a:r>
              <a:rPr lang="en-US" altLang="en-US" b="1" dirty="0" smtClean="0">
                <a:latin typeface="+mn-lt"/>
              </a:rPr>
              <a:t>Miri K. Forbes</a:t>
            </a:r>
            <a:endParaRPr lang="en-US" altLang="en-US" b="1" baseline="0" dirty="0">
              <a:latin typeface="+mn-lt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526" y="114300"/>
            <a:ext cx="1910994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91000"/>
            <a:ext cx="3327463" cy="249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11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7620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058662" y="762000"/>
            <a:ext cx="5570738" cy="5410200"/>
          </a:xfrm>
          <a:prstGeom prst="ellipse">
            <a:avLst/>
          </a:prstGeom>
          <a:solidFill>
            <a:srgbClr val="FF66FF">
              <a:alpha val="1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568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/>
              <a:t>Extra Slides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423576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Study Sample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average </a:t>
            </a:r>
            <a:r>
              <a:rPr lang="en-US" u="sng" dirty="0"/>
              <a:t>age</a:t>
            </a:r>
            <a:r>
              <a:rPr lang="en-US" dirty="0"/>
              <a:t> was </a:t>
            </a:r>
            <a:r>
              <a:rPr lang="en-US" b="1" dirty="0"/>
              <a:t>39.3</a:t>
            </a:r>
            <a:r>
              <a:rPr lang="en-US" dirty="0"/>
              <a:t> (standard deviation [SD] = 10.24) </a:t>
            </a:r>
            <a:endParaRPr lang="en-US" dirty="0" smtClean="0"/>
          </a:p>
          <a:p>
            <a:r>
              <a:rPr lang="en-US" b="1" dirty="0" smtClean="0"/>
              <a:t>38</a:t>
            </a:r>
            <a:r>
              <a:rPr lang="en-US" b="1" dirty="0"/>
              <a:t>%</a:t>
            </a:r>
            <a:r>
              <a:rPr lang="en-US" dirty="0"/>
              <a:t> were female (N = 138). 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more than </a:t>
            </a:r>
            <a:r>
              <a:rPr lang="en-US" b="1" u="sng" dirty="0"/>
              <a:t>one of the three anxiety disorders</a:t>
            </a:r>
            <a:r>
              <a:rPr lang="en-US" dirty="0"/>
              <a:t> required for inclusion in the study were asked to identify their “primary” disorder in terms of its interference in their daily functioning: </a:t>
            </a:r>
            <a:endParaRPr lang="en-US" dirty="0" smtClean="0"/>
          </a:p>
          <a:p>
            <a:pPr lvl="1"/>
            <a:r>
              <a:rPr lang="en-US" b="1" dirty="0" smtClean="0"/>
              <a:t>41.7</a:t>
            </a:r>
            <a:r>
              <a:rPr lang="en-US" b="1" dirty="0"/>
              <a:t>%</a:t>
            </a:r>
            <a:r>
              <a:rPr lang="en-US" dirty="0"/>
              <a:t> endorsed primary </a:t>
            </a:r>
            <a:r>
              <a:rPr lang="en-US" u="sng" dirty="0"/>
              <a:t>social anxiety </a:t>
            </a:r>
            <a:r>
              <a:rPr lang="en-US" dirty="0"/>
              <a:t>disorder (N = </a:t>
            </a:r>
            <a:r>
              <a:rPr lang="en-US" dirty="0" smtClean="0"/>
              <a:t>151)</a:t>
            </a:r>
          </a:p>
          <a:p>
            <a:pPr lvl="1"/>
            <a:r>
              <a:rPr lang="en-US" b="1" dirty="0" smtClean="0"/>
              <a:t>40.3</a:t>
            </a:r>
            <a:r>
              <a:rPr lang="en-US" b="1" dirty="0"/>
              <a:t>%</a:t>
            </a:r>
            <a:r>
              <a:rPr lang="en-US" dirty="0"/>
              <a:t> endorsed primary </a:t>
            </a:r>
            <a:r>
              <a:rPr lang="en-US" u="sng" dirty="0"/>
              <a:t>generalized anxiety </a:t>
            </a:r>
            <a:r>
              <a:rPr lang="en-US" dirty="0"/>
              <a:t>disorder (N = </a:t>
            </a:r>
            <a:r>
              <a:rPr lang="en-US" dirty="0" smtClean="0"/>
              <a:t>146)</a:t>
            </a:r>
          </a:p>
          <a:p>
            <a:pPr lvl="1"/>
            <a:r>
              <a:rPr lang="en-US" b="1" dirty="0" smtClean="0"/>
              <a:t>14.9</a:t>
            </a:r>
            <a:r>
              <a:rPr lang="en-US" b="1" dirty="0"/>
              <a:t>%</a:t>
            </a:r>
            <a:r>
              <a:rPr lang="en-US" dirty="0"/>
              <a:t> endorsed primary </a:t>
            </a:r>
            <a:r>
              <a:rPr lang="en-US" u="sng" dirty="0"/>
              <a:t>panic disorder </a:t>
            </a:r>
            <a:r>
              <a:rPr lang="en-US" dirty="0"/>
              <a:t>without agoraphobia (N = </a:t>
            </a:r>
            <a:r>
              <a:rPr lang="en-US" dirty="0" smtClean="0"/>
              <a:t>54)</a:t>
            </a:r>
          </a:p>
          <a:p>
            <a:pPr lvl="1"/>
            <a:r>
              <a:rPr lang="en-US" b="1" dirty="0" smtClean="0"/>
              <a:t>3.0</a:t>
            </a:r>
            <a:r>
              <a:rPr lang="en-US" b="1" dirty="0"/>
              <a:t>%</a:t>
            </a:r>
            <a:r>
              <a:rPr lang="en-US" dirty="0"/>
              <a:t> endorsing primary panic disorder with agoraphobia (N = </a:t>
            </a:r>
            <a:r>
              <a:rPr lang="en-US" dirty="0" smtClean="0"/>
              <a:t>11)</a:t>
            </a:r>
          </a:p>
          <a:p>
            <a:r>
              <a:rPr lang="en-US" u="sng" dirty="0" smtClean="0"/>
              <a:t>two </a:t>
            </a:r>
            <a:r>
              <a:rPr lang="en-US" u="sng" dirty="0"/>
              <a:t>or more co-occurring anxiety disorders</a:t>
            </a:r>
            <a:r>
              <a:rPr lang="en-US" dirty="0"/>
              <a:t> (</a:t>
            </a:r>
            <a:r>
              <a:rPr lang="en-US" b="1" dirty="0"/>
              <a:t>56.0%</a:t>
            </a:r>
            <a:r>
              <a:rPr lang="en-US" dirty="0"/>
              <a:t>, N = </a:t>
            </a:r>
            <a:r>
              <a:rPr lang="en-US" dirty="0" smtClean="0"/>
              <a:t>201)</a:t>
            </a:r>
          </a:p>
          <a:p>
            <a:r>
              <a:rPr lang="en-US" dirty="0" smtClean="0"/>
              <a:t>met </a:t>
            </a:r>
            <a:r>
              <a:rPr lang="en-US" dirty="0"/>
              <a:t>diagnostic criteria for </a:t>
            </a:r>
            <a:r>
              <a:rPr lang="en-US" u="sng" dirty="0"/>
              <a:t>major depression </a:t>
            </a:r>
            <a:r>
              <a:rPr lang="en-US" dirty="0"/>
              <a:t>(</a:t>
            </a:r>
            <a:r>
              <a:rPr lang="en-US" b="1" dirty="0"/>
              <a:t>51.4%</a:t>
            </a:r>
            <a:r>
              <a:rPr lang="en-US" dirty="0"/>
              <a:t>, N = 186).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Study Assessments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742773"/>
              </p:ext>
            </p:extLst>
          </p:nvPr>
        </p:nvGraphicFramePr>
        <p:xfrm>
          <a:off x="3089575" y="1485742"/>
          <a:ext cx="3744670" cy="5387594"/>
        </p:xfrm>
        <a:graphic>
          <a:graphicData uri="http://schemas.openxmlformats.org/drawingml/2006/table">
            <a:tbl>
              <a:tblPr firstRow="1" firstCol="1" bandRow="1"/>
              <a:tblGrid>
                <a:gridCol w="1239287"/>
                <a:gridCol w="1517100"/>
                <a:gridCol w="988283"/>
              </a:tblGrid>
              <a:tr h="18103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Internalizing </a:t>
                      </a:r>
                      <a:r>
                        <a:rPr lang="en-US" sz="9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Distress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Measures (Blue)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077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Generalized Anxiety (GA)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Penn State Worry Questionnaire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64.13 (11.59)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Depression (DEP)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Beck Depression Inventory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20.40 (9.09)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Internalizing </a:t>
                      </a:r>
                      <a:r>
                        <a:rPr lang="en-US" sz="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Fear</a:t>
                      </a: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Measures (Red)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39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Social Phobia (SOC)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Social Phobia Scale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32.43 (17.30)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Panic Disorder (PAN)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Panic Disorder Severity Scale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10.99 (6.34)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077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Agoraphobia (AGR)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Mobility Inventory for Agoraphobia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31.59 (19.78)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Alcohol</a:t>
                      </a: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-Related Measures (Pink)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077">
                <a:tc>
                  <a:txBody>
                    <a:bodyPr/>
                    <a:lstStyle/>
                    <a:p>
                      <a:pPr marL="86995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Alcohol Craving (CRA)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Obsessive Compulsive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Drinking Scale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2.67 (1.05)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077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Total Drinks 4 Months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Before Treatment (DRI)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Time Line </a:t>
                      </a:r>
                      <a:r>
                        <a:rPr lang="en-US" sz="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Follow-Back Interview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1608.76 (1271.51)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Stress</a:t>
                      </a: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Coping</a:t>
                      </a: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Measures (Yellow)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Perceived Stress (STR)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Perceived Stress Scale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28.15 (5.50)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154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Drinking to Cope with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Negative Affect (DTC)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Inventory of Drinking Situations –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Unpleasant Emotions Subscale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62.93 (12.15)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16">
                <a:tc>
                  <a:txBody>
                    <a:bodyPr/>
                    <a:lstStyle/>
                    <a:p>
                      <a:pPr marL="12065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Coping Self-Efficacy (SEL)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Situational Confidence Questionnaire –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Negative Emotions Subscale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32.91 (10.91)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1" marR="370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8662" y="762000"/>
            <a:ext cx="7255276" cy="5410200"/>
            <a:chOff x="1058662" y="762000"/>
            <a:chExt cx="7255276" cy="5410200"/>
          </a:xfrm>
        </p:grpSpPr>
        <p:sp>
          <p:nvSpPr>
            <p:cNvPr id="3" name="Oval 2"/>
            <p:cNvSpPr/>
            <p:nvPr/>
          </p:nvSpPr>
          <p:spPr>
            <a:xfrm>
              <a:off x="2743200" y="762000"/>
              <a:ext cx="5570738" cy="54102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4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058662" y="762000"/>
              <a:ext cx="5570738" cy="5410200"/>
            </a:xfrm>
            <a:prstGeom prst="ellipse">
              <a:avLst/>
            </a:prstGeom>
            <a:solidFill>
              <a:srgbClr val="FF66FF">
                <a:alpha val="15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Problem and Background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5754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58662" y="1371600"/>
            <a:ext cx="5570738" cy="5410200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>
            <a:off x="2743200" y="13716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4404" y="3606224"/>
            <a:ext cx="114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AUD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3606553"/>
            <a:ext cx="896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INT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258916" y="3606225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Comorbidity is highly </a:t>
            </a:r>
            <a:r>
              <a:rPr lang="en-US" sz="2800" b="1" u="sng" dirty="0" smtClean="0"/>
              <a:t>prevalent</a:t>
            </a:r>
            <a:r>
              <a:rPr lang="en-US" sz="2800" b="1" dirty="0" smtClean="0"/>
              <a:t> among AUD patients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22098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Among </a:t>
            </a:r>
            <a:r>
              <a:rPr lang="en-US" sz="2400" dirty="0"/>
              <a:t>AUD </a:t>
            </a:r>
            <a:r>
              <a:rPr lang="en-US" sz="2400" dirty="0" smtClean="0"/>
              <a:t>patients, rates of anxiety and depression disorders range between </a:t>
            </a:r>
          </a:p>
          <a:p>
            <a:pPr algn="ctr"/>
            <a:r>
              <a:rPr lang="en-US" sz="2400" b="1" u="sng" dirty="0" smtClean="0"/>
              <a:t>25% to 50% </a:t>
            </a:r>
          </a:p>
        </p:txBody>
      </p:sp>
      <p:sp>
        <p:nvSpPr>
          <p:cNvPr id="3" name="Rectangle 2"/>
          <p:cNvSpPr/>
          <p:nvPr/>
        </p:nvSpPr>
        <p:spPr>
          <a:xfrm>
            <a:off x="-1" y="6629400"/>
            <a:ext cx="38440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(Kushner, Krueger, Frye, &amp; Peterson, 2008; Kushner et al., 2012</a:t>
            </a:r>
            <a:r>
              <a:rPr lang="en-US" sz="1100" dirty="0" smtClean="0"/>
              <a:t>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5756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76600" y="22098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Among </a:t>
            </a:r>
            <a:r>
              <a:rPr lang="en-US" sz="2400" dirty="0"/>
              <a:t>AUD </a:t>
            </a:r>
            <a:r>
              <a:rPr lang="en-US" sz="2400" dirty="0" smtClean="0"/>
              <a:t>patients, rates of anxiety and depression disorders range between </a:t>
            </a:r>
          </a:p>
          <a:p>
            <a:pPr algn="ctr"/>
            <a:r>
              <a:rPr lang="en-US" sz="2400" b="1" u="sng" dirty="0" smtClean="0"/>
              <a:t>25% to 50% </a:t>
            </a:r>
          </a:p>
        </p:txBody>
      </p:sp>
      <p:sp>
        <p:nvSpPr>
          <p:cNvPr id="12" name="Oval 11"/>
          <p:cNvSpPr/>
          <p:nvPr/>
        </p:nvSpPr>
        <p:spPr>
          <a:xfrm>
            <a:off x="1058662" y="1371600"/>
            <a:ext cx="5570738" cy="5410200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04404" y="3606224"/>
            <a:ext cx="114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AUD</a:t>
            </a:r>
            <a:endParaRPr lang="en-US" sz="40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Comorbidity interferes with </a:t>
            </a:r>
            <a:r>
              <a:rPr lang="en-US" sz="2800" b="1" u="sng" dirty="0" smtClean="0"/>
              <a:t>AUD treatment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2743200" y="1371600"/>
            <a:ext cx="5570738" cy="5410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3606553"/>
            <a:ext cx="896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INT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258916" y="3606225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14353" y="4233208"/>
            <a:ext cx="3138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↑"/>
            </a:pPr>
            <a:r>
              <a:rPr lang="en-US" sz="2400" dirty="0" smtClean="0"/>
              <a:t> Dependence severity</a:t>
            </a:r>
          </a:p>
          <a:p>
            <a:pPr marL="168275" indent="-168275">
              <a:buFont typeface="Arial" panose="020B0604020202020204" pitchFamily="34" charset="0"/>
              <a:buChar char="↑"/>
            </a:pPr>
            <a:r>
              <a:rPr lang="en-US" sz="2400" dirty="0" smtClean="0"/>
              <a:t> Withdrawal severity</a:t>
            </a:r>
          </a:p>
          <a:p>
            <a:pPr marL="168275" indent="-168275">
              <a:buFont typeface="Arial" panose="020B0604020202020204" pitchFamily="34" charset="0"/>
              <a:buChar char="↑"/>
            </a:pPr>
            <a:r>
              <a:rPr lang="en-US" sz="2400" dirty="0" smtClean="0"/>
              <a:t> Persistence of AUD </a:t>
            </a:r>
          </a:p>
          <a:p>
            <a:pPr marL="168275" indent="-168275">
              <a:buFont typeface="Arial" panose="020B0604020202020204" pitchFamily="34" charset="0"/>
              <a:buChar char="↑"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x2</a:t>
            </a:r>
            <a:r>
              <a:rPr lang="en-US" sz="2400" b="1" dirty="0" smtClean="0"/>
              <a:t> Relapse Risk </a:t>
            </a:r>
          </a:p>
          <a:p>
            <a:pPr marL="168275" indent="-168275">
              <a:buFont typeface="Arial" panose="020B0604020202020204" pitchFamily="34" charset="0"/>
              <a:buChar char="↑"/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0" y="6629400"/>
            <a:ext cx="9144000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 smtClean="0"/>
              <a:t>(Cornelius </a:t>
            </a:r>
            <a:r>
              <a:rPr lang="en-US" sz="1100" dirty="0"/>
              <a:t>et al., 1997; Greenfield et al., 1998; </a:t>
            </a:r>
            <a:r>
              <a:rPr lang="en-US" sz="1100" dirty="0" err="1"/>
              <a:t>Haver</a:t>
            </a:r>
            <a:r>
              <a:rPr lang="en-US" sz="1100" dirty="0"/>
              <a:t>, 2003; </a:t>
            </a:r>
            <a:r>
              <a:rPr lang="en-US" sz="1100" dirty="0" err="1"/>
              <a:t>Helzer</a:t>
            </a:r>
            <a:r>
              <a:rPr lang="en-US" sz="1100" dirty="0"/>
              <a:t> &amp; </a:t>
            </a:r>
            <a:r>
              <a:rPr lang="en-US" sz="1100" dirty="0" err="1"/>
              <a:t>Pryzbeck</a:t>
            </a:r>
            <a:r>
              <a:rPr lang="en-US" sz="1100" dirty="0"/>
              <a:t>, 1988; Kushner et al., 2005; </a:t>
            </a:r>
            <a:r>
              <a:rPr lang="en-US" sz="1100" dirty="0" err="1"/>
              <a:t>Regier</a:t>
            </a:r>
            <a:r>
              <a:rPr lang="en-US" sz="1100" dirty="0"/>
              <a:t> et al., 1990; </a:t>
            </a:r>
            <a:r>
              <a:rPr lang="en-US" sz="1100" dirty="0" err="1"/>
              <a:t>Tómasson</a:t>
            </a:r>
            <a:r>
              <a:rPr lang="en-US" sz="1100" dirty="0"/>
              <a:t> &amp; </a:t>
            </a:r>
            <a:r>
              <a:rPr lang="en-US" sz="1100" dirty="0" err="1"/>
              <a:t>Vaglum</a:t>
            </a:r>
            <a:r>
              <a:rPr lang="en-US" sz="1100" dirty="0"/>
              <a:t>, </a:t>
            </a:r>
            <a:r>
              <a:rPr lang="en-US" sz="1100" dirty="0" smtClean="0"/>
              <a:t>1995)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475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Treatment of INT does not </a:t>
            </a:r>
            <a:r>
              <a:rPr lang="en-US" sz="2800" b="1" dirty="0"/>
              <a:t>improve AUD </a:t>
            </a:r>
            <a:r>
              <a:rPr lang="en-US" sz="2800" b="1" dirty="0" smtClean="0"/>
              <a:t>outcomes among comorbid individuals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1058662" y="1371600"/>
            <a:ext cx="5570738" cy="5410200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4495800" y="685800"/>
            <a:ext cx="371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u="sng" dirty="0" smtClean="0"/>
              <a:t>meta-analysis</a:t>
            </a:r>
            <a:r>
              <a:rPr lang="en-US" dirty="0" smtClean="0"/>
              <a:t> </a:t>
            </a:r>
            <a:r>
              <a:rPr lang="en-US" dirty="0"/>
              <a:t>by Hobbs et al., 2011)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3" r="-29983" b="4"/>
          <a:stretch/>
        </p:blipFill>
        <p:spPr bwMode="auto">
          <a:xfrm>
            <a:off x="2714625" y="1374843"/>
            <a:ext cx="5591175" cy="54324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3" r="-29983" b="4"/>
          <a:stretch/>
        </p:blipFill>
        <p:spPr bwMode="auto">
          <a:xfrm flipH="1">
            <a:off x="990600" y="1371600"/>
            <a:ext cx="5591175" cy="54324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204404" y="3124200"/>
            <a:ext cx="6948996" cy="1600200"/>
            <a:chOff x="1204404" y="3124200"/>
            <a:chExt cx="6948996" cy="1600200"/>
          </a:xfrm>
        </p:grpSpPr>
        <p:sp>
          <p:nvSpPr>
            <p:cNvPr id="8" name="TextBox 7"/>
            <p:cNvSpPr txBox="1"/>
            <p:nvPr/>
          </p:nvSpPr>
          <p:spPr>
            <a:xfrm>
              <a:off x="6934200" y="3606553"/>
              <a:ext cx="9124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INT</a:t>
              </a:r>
              <a:endParaRPr lang="en-US" sz="4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58916" y="3606225"/>
              <a:ext cx="184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04404" y="3606224"/>
              <a:ext cx="11456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AUD</a:t>
              </a:r>
              <a:endParaRPr lang="en-US" sz="4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3581400"/>
              <a:ext cx="332206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COMORBIDITY</a:t>
              </a:r>
              <a:endParaRPr lang="en-US" sz="4000" b="1" dirty="0"/>
            </a:p>
          </p:txBody>
        </p:sp>
        <p:sp>
          <p:nvSpPr>
            <p:cNvPr id="5" name="&quot;No&quot; Symbol 4"/>
            <p:cNvSpPr/>
            <p:nvPr/>
          </p:nvSpPr>
          <p:spPr>
            <a:xfrm rot="5400000">
              <a:off x="6591300" y="3162300"/>
              <a:ext cx="1600200" cy="1524000"/>
            </a:xfrm>
            <a:prstGeom prst="noSmoking">
              <a:avLst>
                <a:gd name="adj" fmla="val 708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414353" y="5334000"/>
            <a:ext cx="3138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↑"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x2</a:t>
            </a:r>
            <a:r>
              <a:rPr lang="en-US" sz="2400" b="1" dirty="0" smtClean="0"/>
              <a:t> Relapse Risk </a:t>
            </a:r>
          </a:p>
          <a:p>
            <a:pPr marL="168275" indent="-168275">
              <a:buFont typeface="Arial" panose="020B0604020202020204" pitchFamily="34" charset="0"/>
              <a:buChar char="↑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2696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This suggests conditions beyond INT maintain comorbidity and </a:t>
            </a:r>
            <a:r>
              <a:rPr lang="en-US" sz="2800" b="1" dirty="0" smtClean="0"/>
              <a:t>increase risk for AUD relapse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1058662" y="1371600"/>
            <a:ext cx="5570738" cy="5410200"/>
          </a:xfrm>
          <a:prstGeom prst="ellipse">
            <a:avLst/>
          </a:prstGeom>
          <a:solidFill>
            <a:srgbClr val="FF66FF">
              <a:alpha val="48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3" r="-29983" b="4"/>
          <a:stretch/>
        </p:blipFill>
        <p:spPr bwMode="auto">
          <a:xfrm>
            <a:off x="2714625" y="1374843"/>
            <a:ext cx="5591175" cy="54324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3" r="-29983" b="4"/>
          <a:stretch/>
        </p:blipFill>
        <p:spPr bwMode="auto">
          <a:xfrm flipH="1">
            <a:off x="990600" y="1371600"/>
            <a:ext cx="5591175" cy="54324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204404" y="3581400"/>
            <a:ext cx="6642225" cy="733039"/>
            <a:chOff x="1204404" y="3581400"/>
            <a:chExt cx="6642225" cy="733039"/>
          </a:xfrm>
        </p:grpSpPr>
        <p:sp>
          <p:nvSpPr>
            <p:cNvPr id="8" name="TextBox 7"/>
            <p:cNvSpPr txBox="1"/>
            <p:nvPr/>
          </p:nvSpPr>
          <p:spPr>
            <a:xfrm>
              <a:off x="6934200" y="3606553"/>
              <a:ext cx="9124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INT</a:t>
              </a:r>
              <a:endParaRPr lang="en-US" sz="4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58916" y="3606225"/>
              <a:ext cx="184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04404" y="3606224"/>
              <a:ext cx="11456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AUD</a:t>
              </a:r>
              <a:endParaRPr lang="en-US" sz="4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3581400"/>
              <a:ext cx="332206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COMORBIDITY</a:t>
              </a:r>
              <a:endParaRPr lang="en-US" sz="4000" b="1" dirty="0"/>
            </a:p>
          </p:txBody>
        </p:sp>
      </p:grpSp>
      <p:pic>
        <p:nvPicPr>
          <p:cNvPr id="14" name="Picture 4" descr="C:\Users\anke0022\AppData\Local\Microsoft\Windows\Temporary Internet Files\Content.IE5\WNJ5IJAK\question-mark-red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16595"/>
            <a:ext cx="1189476" cy="198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414353" y="5334000"/>
            <a:ext cx="3138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↑"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x2</a:t>
            </a:r>
            <a:r>
              <a:rPr lang="en-US" sz="2400" b="1" dirty="0" smtClean="0"/>
              <a:t> Relapse Risk </a:t>
            </a:r>
          </a:p>
          <a:p>
            <a:pPr marL="168275" indent="-168275">
              <a:buFont typeface="Arial" panose="020B0604020202020204" pitchFamily="34" charset="0"/>
              <a:buChar char="↑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818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/>
              <a:t>DTC increases risk for AUD by a factor of 5 among those with an anxiety disorder</a:t>
            </a:r>
            <a:endParaRPr lang="en-US" sz="2800" b="1" dirty="0"/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85800" y="6096000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altLang="en-US" sz="1600" dirty="0" err="1"/>
              <a:t>Menary</a:t>
            </a:r>
            <a:r>
              <a:rPr lang="en-US" altLang="en-US" sz="1600" dirty="0"/>
              <a:t>, </a:t>
            </a:r>
            <a:r>
              <a:rPr lang="en-US" altLang="en-US" sz="1600" b="1" u="sng" dirty="0"/>
              <a:t>Kushner</a:t>
            </a:r>
            <a:r>
              <a:rPr lang="en-US" altLang="en-US" sz="1600" dirty="0"/>
              <a:t>, Maurer, </a:t>
            </a:r>
            <a:r>
              <a:rPr lang="en-US" altLang="en-US" sz="1600" dirty="0" err="1"/>
              <a:t>Thuras</a:t>
            </a:r>
            <a:r>
              <a:rPr lang="en-US" altLang="en-US" sz="1600" dirty="0"/>
              <a:t> (2011). The prevalence and clinical implications of self-medication among individuals with anxiety disorders, </a:t>
            </a:r>
            <a:r>
              <a:rPr lang="en-US" altLang="en-US" sz="1600" i="1" dirty="0"/>
              <a:t>JAD, 25</a:t>
            </a:r>
            <a:r>
              <a:rPr lang="en-US" altLang="en-US" sz="1600" dirty="0"/>
              <a:t>, 335-339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2400" y="1219200"/>
            <a:ext cx="8229600" cy="4724400"/>
            <a:chOff x="1066800" y="1524000"/>
            <a:chExt cx="6897189" cy="4354490"/>
          </a:xfrm>
        </p:grpSpPr>
        <p:grpSp>
          <p:nvGrpSpPr>
            <p:cNvPr id="7" name="Group 6"/>
            <p:cNvGrpSpPr/>
            <p:nvPr/>
          </p:nvGrpSpPr>
          <p:grpSpPr>
            <a:xfrm>
              <a:off x="1066800" y="1524000"/>
              <a:ext cx="6897189" cy="4354490"/>
              <a:chOff x="1066800" y="1512910"/>
              <a:chExt cx="6897189" cy="4354490"/>
            </a:xfrm>
          </p:grpSpPr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2497159254"/>
                  </p:ext>
                </p:extLst>
              </p:nvPr>
            </p:nvGraphicFramePr>
            <p:xfrm>
              <a:off x="1066800" y="1512910"/>
              <a:ext cx="6629400" cy="43434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" name="TextBox 2"/>
              <p:cNvSpPr txBox="1"/>
              <p:nvPr/>
            </p:nvSpPr>
            <p:spPr>
              <a:xfrm>
                <a:off x="2905035" y="5498068"/>
                <a:ext cx="20574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b="1" dirty="0" smtClean="0"/>
                  <a:t>Drinking </a:t>
                </a:r>
                <a:r>
                  <a:rPr lang="en-US" b="1" dirty="0"/>
                  <a:t>to </a:t>
                </a:r>
                <a:r>
                  <a:rPr lang="en-US" b="1" dirty="0" smtClean="0"/>
                  <a:t>Cope                         </a:t>
                </a:r>
                <a:endParaRPr lang="en-US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373189" y="5486400"/>
                <a:ext cx="25908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u="sng" dirty="0" smtClean="0"/>
                  <a:t>NO</a:t>
                </a:r>
                <a:r>
                  <a:rPr lang="en-US" b="1" dirty="0" smtClean="0"/>
                  <a:t> Drinking to Cope                         </a:t>
                </a:r>
                <a:endParaRPr lang="en-US" b="1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939785" y="1524000"/>
              <a:ext cx="276546" cy="4035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</a:p>
            <a:p>
              <a:endParaRPr lang="en-US" sz="800" dirty="0" smtClean="0"/>
            </a:p>
            <a:p>
              <a:endParaRPr lang="en-US" dirty="0"/>
            </a:p>
            <a:p>
              <a:r>
                <a:rPr lang="en-US" dirty="0" smtClean="0"/>
                <a:t>5</a:t>
              </a:r>
            </a:p>
            <a:p>
              <a:endParaRPr lang="en-US" sz="2800" dirty="0"/>
            </a:p>
            <a:p>
              <a:r>
                <a:rPr lang="en-US" dirty="0" smtClean="0"/>
                <a:t>4</a:t>
              </a:r>
            </a:p>
            <a:p>
              <a:endParaRPr lang="en-US" sz="1400" dirty="0"/>
            </a:p>
            <a:p>
              <a:endParaRPr lang="en-US" sz="1050" dirty="0" smtClean="0"/>
            </a:p>
            <a:p>
              <a:r>
                <a:rPr lang="en-US" dirty="0" smtClean="0"/>
                <a:t>3</a:t>
              </a:r>
            </a:p>
            <a:p>
              <a:endParaRPr lang="en-US" sz="2800" dirty="0"/>
            </a:p>
            <a:p>
              <a:r>
                <a:rPr lang="en-US" dirty="0" smtClean="0"/>
                <a:t>2</a:t>
              </a:r>
            </a:p>
            <a:p>
              <a:endParaRPr lang="en-US" sz="2800" dirty="0"/>
            </a:p>
            <a:p>
              <a:r>
                <a:rPr lang="en-US" dirty="0" smtClean="0"/>
                <a:t>1</a:t>
              </a:r>
            </a:p>
            <a:p>
              <a:endParaRPr lang="en-US" dirty="0"/>
            </a:p>
            <a:p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88716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7.1|1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30.8|17.5|13.6|12.5|7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30.8|17.5|13.6|12.5|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30.8|17.5|13.6|12.5|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5.7|1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7.6|8.6|9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  <a:alpha val="67000"/>
          </a:schemeClr>
        </a:solidFill>
        <a:ln w="19050">
          <a:solidFill>
            <a:schemeClr val="tx1"/>
          </a:solidFill>
        </a:ln>
      </a:spPr>
      <a:bodyPr rtlCol="0" anchor="ctr"/>
      <a:lstStyle>
        <a:defPPr>
          <a:defRPr sz="3600" b="1" dirty="0"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1517</Words>
  <Application>Microsoft Office PowerPoint</Application>
  <PresentationFormat>On-screen Show (4:3)</PresentationFormat>
  <Paragraphs>436</Paragraphs>
  <Slides>34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 Network Approach to Modeling Comorbid Internalizing and Alcohol Use Disorders </vt:lpstr>
      <vt:lpstr>Conflicts of Interest Statement</vt:lpstr>
      <vt:lpstr>PowerPoint Presentation</vt:lpstr>
      <vt:lpstr>Problem and Background</vt:lpstr>
      <vt:lpstr>Comorbidity is highly prevalent among AUD patients</vt:lpstr>
      <vt:lpstr>Comorbidity interferes with AUD treatment</vt:lpstr>
      <vt:lpstr>Treatment of INT does not improve AUD outcomes among comorbid individuals</vt:lpstr>
      <vt:lpstr>This suggests conditions beyond INT maintain comorbidity and increase risk for AUD relapse</vt:lpstr>
      <vt:lpstr>DTC increases risk for AUD by a factor of 5 among those with an anxiety disorder</vt:lpstr>
      <vt:lpstr>Models of Comorbidity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Objective 1:  Visualizing the Network Structure of the Vicious Cycle</vt:lpstr>
      <vt:lpstr>PowerPoint Presentation</vt:lpstr>
      <vt:lpstr>PowerPoint Presentation</vt:lpstr>
      <vt:lpstr>PowerPoint Presentation</vt:lpstr>
      <vt:lpstr>Objective 2:  Models Probing the Contribution of Specific Elements to Network Connectivity</vt:lpstr>
      <vt:lpstr>PowerPoint Presentation</vt:lpstr>
      <vt:lpstr>PowerPoint Presentation</vt:lpstr>
      <vt:lpstr>PowerPoint Presentation</vt:lpstr>
      <vt:lpstr>PowerPoint Presentation</vt:lpstr>
      <vt:lpstr>This study characterized relationships between elements of the Vicious Cycle Model using network analysis.  </vt:lpstr>
      <vt:lpstr>Acknowledgements</vt:lpstr>
      <vt:lpstr>PowerPoint Presentation</vt:lpstr>
      <vt:lpstr>Study Sample</vt:lpstr>
      <vt:lpstr>Study Assessments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Anker</dc:creator>
  <cp:lastModifiedBy>Justin Anker</cp:lastModifiedBy>
  <cp:revision>273</cp:revision>
  <dcterms:created xsi:type="dcterms:W3CDTF">2016-09-15T01:21:50Z</dcterms:created>
  <dcterms:modified xsi:type="dcterms:W3CDTF">2016-10-31T15:11:25Z</dcterms:modified>
</cp:coreProperties>
</file>